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5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84" r:id="rId4"/>
    <p:sldMasterId id="2147483686" r:id="rId5"/>
    <p:sldMasterId id="2147483673" r:id="rId6"/>
    <p:sldMasterId id="2147483674" r:id="rId7"/>
    <p:sldMasterId id="2147483676" r:id="rId8"/>
    <p:sldMasterId id="2147483677" r:id="rId9"/>
  </p:sldMasterIdLst>
  <p:notesMasterIdLst>
    <p:notesMasterId r:id="rId18"/>
  </p:notesMasterIdLst>
  <p:sldIdLst>
    <p:sldId id="256" r:id="rId10"/>
    <p:sldId id="257" r:id="rId11"/>
    <p:sldId id="258" r:id="rId12"/>
    <p:sldId id="275" r:id="rId13"/>
    <p:sldId id="276" r:id="rId14"/>
    <p:sldId id="273" r:id="rId15"/>
    <p:sldId id="261" r:id="rId16"/>
    <p:sldId id="270" r:id="rId17"/>
  </p:sldIdLst>
  <p:sldSz cx="12192000" cy="6858000"/>
  <p:notesSz cx="9144000" cy="6858000"/>
  <p:embeddedFontLst>
    <p:embeddedFont>
      <p:font typeface="Arial Black" panose="020B0A04020102020204" pitchFamily="34" charset="0"/>
      <p:bold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571B5"/>
    <a:srgbClr val="8254A3"/>
    <a:srgbClr val="6B2669"/>
    <a:srgbClr val="8BCDA6"/>
    <a:srgbClr val="FF8C8A"/>
    <a:srgbClr val="F68988"/>
    <a:srgbClr val="93DBA9"/>
    <a:srgbClr val="FFC600"/>
    <a:srgbClr val="7A75FF"/>
    <a:srgbClr val="781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040AD9-A2CC-4237-BCBC-7C27963D6A9A}" v="5" dt="2022-02-28T16:49:53.1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116"/>
    <p:restoredTop sz="96327"/>
  </p:normalViewPr>
  <p:slideViewPr>
    <p:cSldViewPr snapToGrid="0" snapToObjects="1">
      <p:cViewPr varScale="1">
        <p:scale>
          <a:sx n="63" d="100"/>
          <a:sy n="63" d="100"/>
        </p:scale>
        <p:origin x="103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font" Target="fonts/font7.fntdata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font" Target="fonts/font6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font" Target="fonts/font4.fntdata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27AC35-6E1A-734E-BDB4-8D148B4707E5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BEDD3F-DD6E-A44A-B03F-693B51B81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087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6B26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53CACD40-2E9B-A34A-B4E7-CA1AC5448F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627" y="465814"/>
            <a:ext cx="3262184" cy="13185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F3DD216-B67B-A441-97FC-F8E5E641F724}"/>
              </a:ext>
            </a:extLst>
          </p:cNvPr>
          <p:cNvSpPr/>
          <p:nvPr userDrawn="1"/>
        </p:nvSpPr>
        <p:spPr>
          <a:xfrm>
            <a:off x="0" y="5539420"/>
            <a:ext cx="12192000" cy="1318580"/>
          </a:xfrm>
          <a:prstGeom prst="rect">
            <a:avLst/>
          </a:prstGeom>
          <a:solidFill>
            <a:srgbClr val="FF8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4606606-03B6-7240-9296-1193A890D0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4058" y="2440946"/>
            <a:ext cx="10515600" cy="2798205"/>
          </a:xfrm>
          <a:prstGeom prst="rect">
            <a:avLst/>
          </a:prstGeom>
        </p:spPr>
        <p:txBody>
          <a:bodyPr/>
          <a:lstStyle>
            <a:lvl1pPr>
              <a:defRPr sz="6000" b="1" i="0" cap="all" baseline="0">
                <a:solidFill>
                  <a:schemeClr val="bg1"/>
                </a:solidFill>
                <a:latin typeface="Arial Black" panose="020B0604020202020204" pitchFamily="34" charset="0"/>
              </a:defRPr>
            </a:lvl1pPr>
          </a:lstStyle>
          <a:p>
            <a:r>
              <a:rPr lang="en-GB" dirty="0"/>
              <a:t>WELCOME TO BISHOP GROSSETESTE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275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8A06AA-2762-479A-8405-BECA299F6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942B2-D455-4810-B794-E8D4FB3B3B73}" type="datetimeFigureOut">
              <a:rPr lang="en-GB" smtClean="0"/>
              <a:t>28/02/2022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06B4CC-890D-4767-8495-3C2573B21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AA22E3-5BEB-4355-BCF3-B2FDEC67F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2B373-076A-4F00-BF87-785A58A8B1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5606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E76CD-8CC9-4139-A083-FB666DBF7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D543E-6D86-46D4-B8F1-655F99455C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B4131A-F737-4B29-AB79-2FDA2EDB54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928299-C9D8-4B8F-9D28-30E0DD98C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942B2-D455-4810-B794-E8D4FB3B3B73}" type="datetimeFigureOut">
              <a:rPr lang="en-GB" smtClean="0"/>
              <a:t>28/02/2022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AF841C-8FEF-4F7C-9CA3-0549584FB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6DEA72-0069-4179-9C94-7054295A8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2B373-076A-4F00-BF87-785A58A8B1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2696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AFCAC-DFE6-45E3-B8CE-D54BBAF2A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B9BC70-F6A5-4F18-A5CC-C3AAE8F8F9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1CB1A8-8BFB-430B-9877-C40EC7411F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D0B294-E5CB-4433-BB11-97B48320D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942B2-D455-4810-B794-E8D4FB3B3B73}" type="datetimeFigureOut">
              <a:rPr lang="en-GB" smtClean="0"/>
              <a:t>28/02/2022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A242F-7DFB-40B2-87F3-2A7E7B38C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AC3415-48CD-4D97-B082-51F06BCA4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2B373-076A-4F00-BF87-785A58A8B1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87446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3D0E7-74CA-4342-95D1-0964276F5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82D92B-395D-4605-BC56-F6B1EFA213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D5FA4E-C208-4EBE-B577-9C641BD72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942B2-D455-4810-B794-E8D4FB3B3B73}" type="datetimeFigureOut">
              <a:rPr lang="en-GB" smtClean="0"/>
              <a:t>28/02/2022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BE1F05-6449-439F-900A-7130CE07E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40FD6B-8F09-4CC4-BB8C-CCDED5153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2B373-076A-4F00-BF87-785A58A8B1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44506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EDA15E-B5C2-4309-95C3-96DD00BE0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D32BA1-9114-4ED9-976C-9BEBFEF5FE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2BC9A-8A37-429F-9C4E-DFE18507C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942B2-D455-4810-B794-E8D4FB3B3B73}" type="datetimeFigureOut">
              <a:rPr lang="en-GB" smtClean="0"/>
              <a:t>28/02/2022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F209CD-E74D-424E-8C57-340A812F1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71036-5C28-4B8D-AD5E-1672B3A0C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2B373-076A-4F00-BF87-785A58A8B1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68423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1">
    <p:bg>
      <p:bgPr>
        <a:solidFill>
          <a:srgbClr val="F689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902226-0833-E840-9DB0-9BF8575975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6628" y="2469175"/>
            <a:ext cx="4408608" cy="38371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pharetra diam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.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et. 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Adipiscing</a:t>
            </a:r>
            <a:r>
              <a:rPr lang="en-US" dirty="0"/>
              <a:t> at in </a:t>
            </a:r>
            <a:r>
              <a:rPr lang="en-US" dirty="0" err="1"/>
              <a:t>tellus</a:t>
            </a:r>
            <a:r>
              <a:rPr lang="en-US" dirty="0"/>
              <a:t> integer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 </a:t>
            </a:r>
            <a:r>
              <a:rPr lang="en-US" dirty="0" err="1"/>
              <a:t>Egestas</a:t>
            </a:r>
            <a:r>
              <a:rPr lang="en-US" dirty="0"/>
              <a:t> integer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cursus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. </a:t>
            </a:r>
            <a:r>
              <a:rPr lang="en-US" dirty="0" err="1"/>
              <a:t>Risus</a:t>
            </a:r>
            <a:r>
              <a:rPr lang="en-US" dirty="0"/>
              <a:t> sed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 Pulvinar </a:t>
            </a:r>
            <a:r>
              <a:rPr lang="en-US" dirty="0" err="1"/>
              <a:t>sapien</a:t>
            </a:r>
            <a:r>
              <a:rPr lang="en-US" dirty="0"/>
              <a:t> et ligula </a:t>
            </a:r>
            <a:r>
              <a:rPr lang="en-US" dirty="0" err="1"/>
              <a:t>ullamcorper</a:t>
            </a:r>
            <a:r>
              <a:rPr lang="en-US" dirty="0"/>
              <a:t>.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CCE7DD-49A9-9942-B322-072DEAB22F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6627" y="1698718"/>
            <a:ext cx="4647048" cy="617834"/>
          </a:xfrm>
          <a:prstGeom prst="rect">
            <a:avLst/>
          </a:prstGeom>
        </p:spPr>
        <p:txBody>
          <a:bodyPr/>
          <a:lstStyle>
            <a:lvl1pPr>
              <a:defRPr sz="3200" b="1" i="0" cap="all" baseline="0">
                <a:solidFill>
                  <a:schemeClr val="bg1"/>
                </a:solidFill>
                <a:latin typeface="Arial Black" panose="020B0604020202020204" pitchFamily="34" charset="0"/>
              </a:defRPr>
            </a:lvl1pPr>
          </a:lstStyle>
          <a:p>
            <a:r>
              <a:rPr lang="en-GB" dirty="0"/>
              <a:t>Paragraph Text:</a:t>
            </a:r>
            <a:endParaRPr lang="en-US" dirty="0"/>
          </a:p>
        </p:txBody>
      </p:sp>
      <p:pic>
        <p:nvPicPr>
          <p:cNvPr id="9" name="Picture 8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79534BB2-4207-1343-B57B-61C935EE48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4194" y="0"/>
            <a:ext cx="6227806" cy="6858000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B435DED8-A6FB-A742-B892-529E356C1E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324" y="422888"/>
            <a:ext cx="2331166" cy="94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5639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160A0-A015-814A-BAA3-D9E12682B6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6627" y="1912244"/>
            <a:ext cx="5051612" cy="589869"/>
          </a:xfrm>
          <a:prstGeom prst="rect">
            <a:avLst/>
          </a:prstGeom>
        </p:spPr>
        <p:txBody>
          <a:bodyPr/>
          <a:lstStyle>
            <a:lvl1pPr>
              <a:defRPr sz="3200" b="1" i="0" cap="all" baseline="0">
                <a:solidFill>
                  <a:srgbClr val="6B2669"/>
                </a:solidFill>
                <a:latin typeface="Arial Black" panose="020B0604020202020204" pitchFamily="34" charset="0"/>
              </a:defRPr>
            </a:lvl1pPr>
          </a:lstStyle>
          <a:p>
            <a:r>
              <a:rPr lang="en-GB" dirty="0"/>
              <a:t>Paragraph Text: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BB75ABF-5B1A-C44F-A820-8FEE48D2FFE5}"/>
              </a:ext>
            </a:extLst>
          </p:cNvPr>
          <p:cNvGrpSpPr/>
          <p:nvPr userDrawn="1"/>
        </p:nvGrpSpPr>
        <p:grpSpPr>
          <a:xfrm>
            <a:off x="506627" y="465811"/>
            <a:ext cx="2331166" cy="938344"/>
            <a:chOff x="506627" y="465811"/>
            <a:chExt cx="2331166" cy="938344"/>
          </a:xfrm>
        </p:grpSpPr>
        <p:sp>
          <p:nvSpPr>
            <p:cNvPr id="11" name="Regular Pentagon 10">
              <a:extLst>
                <a:ext uri="{FF2B5EF4-FFF2-40B4-BE49-F238E27FC236}">
                  <a16:creationId xmlns:a16="http://schemas.microsoft.com/office/drawing/2014/main" id="{676E7CEE-36DE-5749-B92F-78B5892CE80B}"/>
                </a:ext>
              </a:extLst>
            </p:cNvPr>
            <p:cNvSpPr/>
            <p:nvPr/>
          </p:nvSpPr>
          <p:spPr>
            <a:xfrm>
              <a:off x="614346" y="571510"/>
              <a:ext cx="618066" cy="706383"/>
            </a:xfrm>
            <a:prstGeom prst="pent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CBAAAE2F-C934-4041-BC2A-386EF3C44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6627" y="465811"/>
              <a:ext cx="2331166" cy="938344"/>
            </a:xfrm>
            <a:prstGeom prst="rect">
              <a:avLst/>
            </a:prstGeom>
          </p:spPr>
        </p:pic>
      </p:grpSp>
      <p:pic>
        <p:nvPicPr>
          <p:cNvPr id="13" name="Picture 12" descr="A picture containing tree, grass, outdoor, sky&#10;&#10;Description automatically generated">
            <a:extLst>
              <a:ext uri="{FF2B5EF4-FFF2-40B4-BE49-F238E27FC236}">
                <a16:creationId xmlns:a16="http://schemas.microsoft.com/office/drawing/2014/main" id="{2A5DBE61-2ABA-6A42-9F8D-0D43097102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599" y="0"/>
            <a:ext cx="5486401" cy="68580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852066-0652-5E4D-AF1C-0FBEAC2E3B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6413" y="2763838"/>
            <a:ext cx="5775117" cy="31464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rgbClr val="6B2669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pharetra diam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.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et. 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Adipiscing</a:t>
            </a:r>
            <a:r>
              <a:rPr lang="en-US" dirty="0"/>
              <a:t> at in </a:t>
            </a:r>
            <a:r>
              <a:rPr lang="en-US" dirty="0" err="1"/>
              <a:t>tellus</a:t>
            </a:r>
            <a:r>
              <a:rPr lang="en-US" dirty="0"/>
              <a:t> integer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 </a:t>
            </a:r>
            <a:r>
              <a:rPr lang="en-US" dirty="0" err="1"/>
              <a:t>Egestas</a:t>
            </a:r>
            <a:r>
              <a:rPr lang="en-US" dirty="0"/>
              <a:t> integer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cursus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. </a:t>
            </a:r>
            <a:r>
              <a:rPr lang="en-US" dirty="0" err="1"/>
              <a:t>Risus</a:t>
            </a:r>
            <a:r>
              <a:rPr lang="en-US" dirty="0"/>
              <a:t> sed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 Pulvinar </a:t>
            </a:r>
            <a:r>
              <a:rPr lang="en-US" dirty="0" err="1"/>
              <a:t>sapien</a:t>
            </a:r>
            <a:r>
              <a:rPr lang="en-US" dirty="0"/>
              <a:t> et ligula </a:t>
            </a:r>
            <a:r>
              <a:rPr lang="en-US" dirty="0" err="1"/>
              <a:t>ullamcorper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671259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grass, outdoor, sky&#10;&#10;Description automatically generated">
            <a:extLst>
              <a:ext uri="{FF2B5EF4-FFF2-40B4-BE49-F238E27FC236}">
                <a16:creationId xmlns:a16="http://schemas.microsoft.com/office/drawing/2014/main" id="{73171859-73F9-2C42-A3F3-C0E2385C7B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424082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E427EE6-3749-364C-9862-1122D496F003}"/>
              </a:ext>
            </a:extLst>
          </p:cNvPr>
          <p:cNvGrpSpPr/>
          <p:nvPr userDrawn="1"/>
        </p:nvGrpSpPr>
        <p:grpSpPr>
          <a:xfrm>
            <a:off x="506627" y="465811"/>
            <a:ext cx="2331166" cy="938344"/>
            <a:chOff x="506627" y="465811"/>
            <a:chExt cx="2331166" cy="938344"/>
          </a:xfrm>
        </p:grpSpPr>
        <p:sp>
          <p:nvSpPr>
            <p:cNvPr id="7" name="Regular Pentagon 6">
              <a:extLst>
                <a:ext uri="{FF2B5EF4-FFF2-40B4-BE49-F238E27FC236}">
                  <a16:creationId xmlns:a16="http://schemas.microsoft.com/office/drawing/2014/main" id="{E62E18A4-3E54-204A-B63D-F936A9EFCFBD}"/>
                </a:ext>
              </a:extLst>
            </p:cNvPr>
            <p:cNvSpPr/>
            <p:nvPr/>
          </p:nvSpPr>
          <p:spPr>
            <a:xfrm>
              <a:off x="614346" y="571510"/>
              <a:ext cx="618066" cy="706383"/>
            </a:xfrm>
            <a:prstGeom prst="pent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69CE19F7-E620-3F4F-B3E7-9BA0DDE47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6627" y="465811"/>
              <a:ext cx="2331166" cy="938344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4FD91A-9329-A541-9F41-CD1E0F6381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0709" y="820107"/>
            <a:ext cx="6754664" cy="628874"/>
          </a:xfrm>
          <a:prstGeom prst="rect">
            <a:avLst/>
          </a:prstGeom>
        </p:spPr>
        <p:txBody>
          <a:bodyPr/>
          <a:lstStyle>
            <a:lvl1pPr>
              <a:defRPr sz="3200" b="1" i="0" cap="all" baseline="0">
                <a:solidFill>
                  <a:srgbClr val="6571B5"/>
                </a:solidFill>
                <a:latin typeface="Arial Black" panose="020B0604020202020204" pitchFamily="34" charset="0"/>
              </a:defRPr>
            </a:lvl1pPr>
          </a:lstStyle>
          <a:p>
            <a:r>
              <a:rPr lang="en-GB" dirty="0"/>
              <a:t>Paragraph Text: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BAE73EB-ABD4-764B-9381-7828721BAC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30709" y="1644787"/>
            <a:ext cx="6670675" cy="48212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rgbClr val="6571B5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pharetra diam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.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et. 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Adipiscing</a:t>
            </a:r>
            <a:r>
              <a:rPr lang="en-US" dirty="0"/>
              <a:t> at in </a:t>
            </a:r>
            <a:r>
              <a:rPr lang="en-US" dirty="0" err="1"/>
              <a:t>tellus</a:t>
            </a:r>
            <a:r>
              <a:rPr lang="en-US" dirty="0"/>
              <a:t> integer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 </a:t>
            </a:r>
            <a:r>
              <a:rPr lang="en-US" dirty="0" err="1"/>
              <a:t>Egestas</a:t>
            </a:r>
            <a:r>
              <a:rPr lang="en-US" dirty="0"/>
              <a:t> integer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cursus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. </a:t>
            </a:r>
            <a:r>
              <a:rPr lang="en-US" dirty="0" err="1"/>
              <a:t>Risus</a:t>
            </a:r>
            <a:r>
              <a:rPr lang="en-US" dirty="0"/>
              <a:t> sed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 Pulvinar </a:t>
            </a:r>
            <a:r>
              <a:rPr lang="en-US" dirty="0" err="1"/>
              <a:t>sapien</a:t>
            </a:r>
            <a:r>
              <a:rPr lang="en-US" dirty="0"/>
              <a:t> et ligula </a:t>
            </a:r>
            <a:r>
              <a:rPr lang="en-US" dirty="0" err="1"/>
              <a:t>ullamcorper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Mattis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.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 id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id. Dictum at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a </a:t>
            </a:r>
            <a:r>
              <a:rPr lang="en-US" dirty="0" err="1"/>
              <a:t>lacus</a:t>
            </a:r>
            <a:r>
              <a:rPr lang="en-US" dirty="0"/>
              <a:t> vestibulum sed.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dui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 </a:t>
            </a:r>
            <a:r>
              <a:rPr lang="en-US" dirty="0" err="1"/>
              <a:t>Consectetur</a:t>
            </a:r>
            <a:r>
              <a:rPr lang="en-US" dirty="0"/>
              <a:t> libero id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nullam</a:t>
            </a:r>
            <a:r>
              <a:rPr lang="en-US" dirty="0"/>
              <a:t> non nisi. Ut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874865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4">
    <p:bg>
      <p:bgPr>
        <a:solidFill>
          <a:srgbClr val="6571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3A335-F899-B545-9AEC-E6F74D307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6627" y="1707647"/>
            <a:ext cx="4631903" cy="662543"/>
          </a:xfrm>
          <a:prstGeom prst="rect">
            <a:avLst/>
          </a:prstGeom>
        </p:spPr>
        <p:txBody>
          <a:bodyPr/>
          <a:lstStyle>
            <a:lvl1pPr>
              <a:defRPr sz="3200" b="1" i="0" cap="all" baseline="0">
                <a:solidFill>
                  <a:schemeClr val="bg1"/>
                </a:solidFill>
                <a:latin typeface="Arial Black" panose="020B0604020202020204" pitchFamily="34" charset="0"/>
              </a:defRPr>
            </a:lvl1pPr>
          </a:lstStyle>
          <a:p>
            <a:r>
              <a:rPr lang="en-GB" dirty="0"/>
              <a:t>Paragraph Text:</a:t>
            </a:r>
            <a:endParaRPr lang="en-US" dirty="0"/>
          </a:p>
        </p:txBody>
      </p:sp>
      <p:pic>
        <p:nvPicPr>
          <p:cNvPr id="9" name="Picture 8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9326AD97-686F-5A4E-B27A-F3A1D53AC2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4194" y="0"/>
            <a:ext cx="6227806" cy="68580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DCD678-DF09-9341-A3CB-D874539986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7467" y="2476381"/>
            <a:ext cx="4405313" cy="380514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pharetra diam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.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et. 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Adipiscing</a:t>
            </a:r>
            <a:r>
              <a:rPr lang="en-US" dirty="0"/>
              <a:t> at in </a:t>
            </a:r>
            <a:r>
              <a:rPr lang="en-US" dirty="0" err="1"/>
              <a:t>tellus</a:t>
            </a:r>
            <a:r>
              <a:rPr lang="en-US" dirty="0"/>
              <a:t> integer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 </a:t>
            </a:r>
            <a:r>
              <a:rPr lang="en-US" dirty="0" err="1"/>
              <a:t>Egestas</a:t>
            </a:r>
            <a:r>
              <a:rPr lang="en-US" dirty="0"/>
              <a:t> integer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cursus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. </a:t>
            </a:r>
            <a:r>
              <a:rPr lang="en-US" dirty="0" err="1"/>
              <a:t>Risus</a:t>
            </a:r>
            <a:r>
              <a:rPr lang="en-US" dirty="0"/>
              <a:t> sed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 Pulvinar </a:t>
            </a:r>
            <a:r>
              <a:rPr lang="en-US" dirty="0" err="1"/>
              <a:t>sapien</a:t>
            </a:r>
            <a:r>
              <a:rPr lang="en-US" dirty="0"/>
              <a:t> et ligula </a:t>
            </a:r>
            <a:r>
              <a:rPr lang="en-US" dirty="0" err="1"/>
              <a:t>ullamcorper</a:t>
            </a:r>
            <a:r>
              <a:rPr lang="en-US" dirty="0"/>
              <a:t>. </a:t>
            </a:r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4950BA89-A42F-0043-8760-7211FCD1ED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324" y="422888"/>
            <a:ext cx="2331166" cy="94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9643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135182A-7369-5A4E-9108-B7D79B56799D}"/>
              </a:ext>
            </a:extLst>
          </p:cNvPr>
          <p:cNvSpPr/>
          <p:nvPr userDrawn="1"/>
        </p:nvSpPr>
        <p:spPr>
          <a:xfrm>
            <a:off x="5153675" y="2514601"/>
            <a:ext cx="7038325" cy="4343400"/>
          </a:xfrm>
          <a:prstGeom prst="rect">
            <a:avLst/>
          </a:prstGeom>
          <a:solidFill>
            <a:srgbClr val="8254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9353C3-483A-3444-A1D8-E308B035FC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60301" y="571510"/>
            <a:ext cx="5723965" cy="1297406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400" b="1" i="0" cap="all" baseline="0">
                <a:solidFill>
                  <a:srgbClr val="8254A3"/>
                </a:solidFill>
                <a:latin typeface="Arial Black" panose="020B0604020202020204" pitchFamily="34" charset="0"/>
              </a:defRPr>
            </a:lvl1pPr>
          </a:lstStyle>
          <a:p>
            <a:r>
              <a:rPr lang="en-GB" dirty="0"/>
              <a:t>Paragraph Text:</a:t>
            </a:r>
            <a:endParaRPr lang="en-US" dirty="0"/>
          </a:p>
        </p:txBody>
      </p:sp>
      <p:pic>
        <p:nvPicPr>
          <p:cNvPr id="6" name="Picture 5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421A8831-41A7-444F-81D7-59EC85CF1C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153675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EE3AD99-F3B5-B546-823C-9FCC4D734D24}"/>
              </a:ext>
            </a:extLst>
          </p:cNvPr>
          <p:cNvGrpSpPr/>
          <p:nvPr userDrawn="1"/>
        </p:nvGrpSpPr>
        <p:grpSpPr>
          <a:xfrm>
            <a:off x="506627" y="465811"/>
            <a:ext cx="2331166" cy="938344"/>
            <a:chOff x="506627" y="465811"/>
            <a:chExt cx="2331166" cy="938344"/>
          </a:xfrm>
        </p:grpSpPr>
        <p:sp>
          <p:nvSpPr>
            <p:cNvPr id="8" name="Regular Pentagon 7">
              <a:extLst>
                <a:ext uri="{FF2B5EF4-FFF2-40B4-BE49-F238E27FC236}">
                  <a16:creationId xmlns:a16="http://schemas.microsoft.com/office/drawing/2014/main" id="{7BE51937-DC80-7D4F-8ECC-82C676AE4FA3}"/>
                </a:ext>
              </a:extLst>
            </p:cNvPr>
            <p:cNvSpPr/>
            <p:nvPr/>
          </p:nvSpPr>
          <p:spPr>
            <a:xfrm>
              <a:off x="614346" y="571510"/>
              <a:ext cx="618066" cy="706383"/>
            </a:xfrm>
            <a:prstGeom prst="pent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E0D2B28C-5A49-3A41-9E35-A926450FC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6627" y="465811"/>
              <a:ext cx="2331166" cy="938344"/>
            </a:xfrm>
            <a:prstGeom prst="rect">
              <a:avLst/>
            </a:prstGeom>
          </p:spPr>
        </p:pic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AF8937-9330-7D46-B731-DEBC849A8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60301" y="3112870"/>
            <a:ext cx="5797853" cy="303945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pharetra diam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.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et. 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Adipiscing</a:t>
            </a:r>
            <a:r>
              <a:rPr lang="en-US" dirty="0"/>
              <a:t> at in </a:t>
            </a:r>
            <a:r>
              <a:rPr lang="en-US" dirty="0" err="1"/>
              <a:t>tellus</a:t>
            </a:r>
            <a:r>
              <a:rPr lang="en-US" dirty="0"/>
              <a:t> integer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 </a:t>
            </a:r>
            <a:r>
              <a:rPr lang="en-US" dirty="0" err="1"/>
              <a:t>Egestas</a:t>
            </a:r>
            <a:r>
              <a:rPr lang="en-US" dirty="0"/>
              <a:t> integer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cursus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27740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82D61-FBC9-D147-A554-9C074506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9516" y="2241856"/>
            <a:ext cx="10515600" cy="884404"/>
          </a:xfrm>
          <a:prstGeom prst="rect">
            <a:avLst/>
          </a:prstGeom>
        </p:spPr>
        <p:txBody>
          <a:bodyPr/>
          <a:lstStyle>
            <a:lvl1pPr>
              <a:defRPr sz="6000" b="1" i="0" cap="all" baseline="0">
                <a:solidFill>
                  <a:srgbClr val="F68988"/>
                </a:solidFill>
                <a:latin typeface="Arial Black" panose="020B0604020202020204" pitchFamily="34" charset="0"/>
              </a:defRPr>
            </a:lvl1pPr>
          </a:lstStyle>
          <a:p>
            <a:r>
              <a:rPr lang="en-GB" dirty="0"/>
              <a:t>WELCOME TO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6414E0-BD27-9E4C-BA53-D02DA371241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9516" y="3169506"/>
            <a:ext cx="10515600" cy="1863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 b="1" i="0" cap="all" baseline="0">
                <a:solidFill>
                  <a:srgbClr val="6B266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BISHOP GROSSETESTE UNIVERSITY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2BD877-99A1-CC4F-ADF1-F9B28C693BDD}"/>
              </a:ext>
            </a:extLst>
          </p:cNvPr>
          <p:cNvSpPr/>
          <p:nvPr userDrawn="1"/>
        </p:nvSpPr>
        <p:spPr>
          <a:xfrm>
            <a:off x="0" y="5539420"/>
            <a:ext cx="12192000" cy="1318580"/>
          </a:xfrm>
          <a:prstGeom prst="rect">
            <a:avLst/>
          </a:prstGeom>
          <a:solidFill>
            <a:srgbClr val="6B2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BE84012A-3975-E840-A45B-71318E45FB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627" y="465814"/>
            <a:ext cx="3262184" cy="131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2317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A9C98E8-32B1-E44F-AC10-7B5898D3D945}"/>
              </a:ext>
            </a:extLst>
          </p:cNvPr>
          <p:cNvSpPr/>
          <p:nvPr userDrawn="1"/>
        </p:nvSpPr>
        <p:spPr>
          <a:xfrm flipV="1">
            <a:off x="3429001" y="-1"/>
            <a:ext cx="8762999" cy="2326342"/>
          </a:xfrm>
          <a:prstGeom prst="rect">
            <a:avLst/>
          </a:prstGeom>
          <a:solidFill>
            <a:srgbClr val="F689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B9F839E-85DE-5E46-92BD-5CC992112D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35626" y="491423"/>
            <a:ext cx="7131424" cy="1325563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400" b="1" i="0" cap="all" baseline="0">
                <a:solidFill>
                  <a:schemeClr val="bg1"/>
                </a:solidFill>
                <a:latin typeface="Arial Black" panose="020B0604020202020204" pitchFamily="34" charset="0"/>
              </a:defRPr>
            </a:lvl1pPr>
          </a:lstStyle>
          <a:p>
            <a:r>
              <a:rPr lang="en-US" dirty="0"/>
              <a:t>Paragraph Text:</a:t>
            </a:r>
          </a:p>
        </p:txBody>
      </p:sp>
      <p:pic>
        <p:nvPicPr>
          <p:cNvPr id="5" name="Picture 4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20F985C9-3980-0C4F-B6D2-620F23E02D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3429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E585E9F-80C9-2049-92C8-3A11D4B5554E}"/>
              </a:ext>
            </a:extLst>
          </p:cNvPr>
          <p:cNvGrpSpPr/>
          <p:nvPr userDrawn="1"/>
        </p:nvGrpSpPr>
        <p:grpSpPr>
          <a:xfrm>
            <a:off x="506627" y="465811"/>
            <a:ext cx="2331166" cy="938344"/>
            <a:chOff x="506627" y="465811"/>
            <a:chExt cx="2331166" cy="938344"/>
          </a:xfrm>
        </p:grpSpPr>
        <p:sp>
          <p:nvSpPr>
            <p:cNvPr id="7" name="Regular Pentagon 6">
              <a:extLst>
                <a:ext uri="{FF2B5EF4-FFF2-40B4-BE49-F238E27FC236}">
                  <a16:creationId xmlns:a16="http://schemas.microsoft.com/office/drawing/2014/main" id="{0900A345-B1B7-FB46-840F-17AE72CF1E21}"/>
                </a:ext>
              </a:extLst>
            </p:cNvPr>
            <p:cNvSpPr/>
            <p:nvPr/>
          </p:nvSpPr>
          <p:spPr>
            <a:xfrm>
              <a:off x="614346" y="571510"/>
              <a:ext cx="618066" cy="706383"/>
            </a:xfrm>
            <a:prstGeom prst="pent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E5768590-AC87-9D4B-8028-9A1D75EE3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6627" y="465811"/>
              <a:ext cx="2331166" cy="938344"/>
            </a:xfrm>
            <a:prstGeom prst="rect">
              <a:avLst/>
            </a:prstGeom>
          </p:spPr>
        </p:pic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89DFF2-15B2-334D-95CD-F5D90A686E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35626" y="2817765"/>
            <a:ext cx="7643461" cy="359727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pharetra diam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.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et. 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Adipiscing</a:t>
            </a:r>
            <a:r>
              <a:rPr lang="en-US" dirty="0"/>
              <a:t> at in </a:t>
            </a:r>
            <a:r>
              <a:rPr lang="en-US" dirty="0" err="1"/>
              <a:t>tellus</a:t>
            </a:r>
            <a:r>
              <a:rPr lang="en-US" dirty="0"/>
              <a:t> integer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 </a:t>
            </a:r>
            <a:r>
              <a:rPr lang="en-US" dirty="0" err="1"/>
              <a:t>Egestas</a:t>
            </a:r>
            <a:r>
              <a:rPr lang="en-US" dirty="0"/>
              <a:t> integer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cursus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. Mattis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.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 id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id. </a:t>
            </a:r>
            <a:r>
              <a:rPr lang="en-US" dirty="0" err="1"/>
              <a:t>Viverra</a:t>
            </a:r>
            <a:r>
              <a:rPr lang="en-US" dirty="0"/>
              <a:t> vitae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ac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donec</a:t>
            </a:r>
            <a:r>
              <a:rPr lang="en-US" dirty="0"/>
              <a:t>. Pharetra diam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.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dui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mi </a:t>
            </a:r>
            <a:r>
              <a:rPr lang="en-US" dirty="0" err="1"/>
              <a:t>proin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96833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C895DEC7-582A-BF4E-81F7-BEDF848F1D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6626" y="1835570"/>
            <a:ext cx="5921067" cy="1325563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4800" b="1" i="0" cap="all" baseline="0">
                <a:solidFill>
                  <a:srgbClr val="6B2669"/>
                </a:solidFill>
                <a:latin typeface="Arial Black" panose="020B0604020202020204" pitchFamily="34" charset="0"/>
              </a:defRPr>
            </a:lvl1pPr>
          </a:lstStyle>
          <a:p>
            <a:r>
              <a:rPr lang="en-US" dirty="0"/>
              <a:t>Bullet Pointed List: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843CB9E-FDA6-5C44-9511-A152DB625E97}"/>
              </a:ext>
            </a:extLst>
          </p:cNvPr>
          <p:cNvGrpSpPr/>
          <p:nvPr userDrawn="1"/>
        </p:nvGrpSpPr>
        <p:grpSpPr>
          <a:xfrm>
            <a:off x="506627" y="465811"/>
            <a:ext cx="2331166" cy="938344"/>
            <a:chOff x="506627" y="465811"/>
            <a:chExt cx="2331166" cy="938344"/>
          </a:xfrm>
        </p:grpSpPr>
        <p:sp>
          <p:nvSpPr>
            <p:cNvPr id="6" name="Regular Pentagon 5">
              <a:extLst>
                <a:ext uri="{FF2B5EF4-FFF2-40B4-BE49-F238E27FC236}">
                  <a16:creationId xmlns:a16="http://schemas.microsoft.com/office/drawing/2014/main" id="{7DD3B4B4-0B38-FD42-A3C3-E7A77D6C22C9}"/>
                </a:ext>
              </a:extLst>
            </p:cNvPr>
            <p:cNvSpPr/>
            <p:nvPr/>
          </p:nvSpPr>
          <p:spPr>
            <a:xfrm>
              <a:off x="614346" y="571510"/>
              <a:ext cx="618066" cy="706383"/>
            </a:xfrm>
            <a:prstGeom prst="pent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435693CF-7029-2F4C-A5CB-AEB0A1CBD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6627" y="465811"/>
              <a:ext cx="2331166" cy="938344"/>
            </a:xfrm>
            <a:prstGeom prst="rect">
              <a:avLst/>
            </a:prstGeom>
          </p:spPr>
        </p:pic>
      </p:grpSp>
      <p:pic>
        <p:nvPicPr>
          <p:cNvPr id="8" name="Picture 7" descr="A picture containing tree, outdoor, flower, plant&#10;&#10;Description automatically generated">
            <a:extLst>
              <a:ext uri="{FF2B5EF4-FFF2-40B4-BE49-F238E27FC236}">
                <a16:creationId xmlns:a16="http://schemas.microsoft.com/office/drawing/2014/main" id="{94962C76-878A-EF47-A575-1BED06BBCA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8325" y="0"/>
            <a:ext cx="5153676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6F3258-F3A6-DC4D-8A94-009F5D9242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6318" y="3602281"/>
            <a:ext cx="5921375" cy="226695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0" i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Point 1 – Bullet point information goes here </a:t>
            </a:r>
          </a:p>
          <a:p>
            <a:pPr lvl="0"/>
            <a:r>
              <a:rPr lang="en-US" dirty="0"/>
              <a:t>Point 2 – Bullet point information goes here </a:t>
            </a:r>
          </a:p>
          <a:p>
            <a:pPr lvl="0"/>
            <a:r>
              <a:rPr lang="en-US" dirty="0"/>
              <a:t>Point 3 – Bullet point information goes here </a:t>
            </a:r>
          </a:p>
          <a:p>
            <a:pPr lvl="0"/>
            <a:r>
              <a:rPr lang="en-US" dirty="0"/>
              <a:t>Point 4 – Bullet point information goes here </a:t>
            </a:r>
          </a:p>
        </p:txBody>
      </p:sp>
    </p:spTree>
    <p:extLst>
      <p:ext uri="{BB962C8B-B14F-4D97-AF65-F5344CB8AC3E}">
        <p14:creationId xmlns:p14="http://schemas.microsoft.com/office/powerpoint/2010/main" val="34911574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157B420-EA12-9241-9364-9DECFE64B10A}"/>
              </a:ext>
            </a:extLst>
          </p:cNvPr>
          <p:cNvSpPr/>
          <p:nvPr userDrawn="1"/>
        </p:nvSpPr>
        <p:spPr>
          <a:xfrm>
            <a:off x="0" y="0"/>
            <a:ext cx="7038325" cy="2974343"/>
          </a:xfrm>
          <a:prstGeom prst="rect">
            <a:avLst/>
          </a:prstGeom>
          <a:solidFill>
            <a:srgbClr val="6B2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7671269-C857-034F-A952-C742C4AAF9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324" y="1766983"/>
            <a:ext cx="5708650" cy="1056900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3600" b="1" i="0" cap="all" baseline="0">
                <a:solidFill>
                  <a:srgbClr val="F68988"/>
                </a:solidFill>
                <a:latin typeface="Arial Black" panose="020B0604020202020204" pitchFamily="34" charset="0"/>
              </a:defRPr>
            </a:lvl1pPr>
          </a:lstStyle>
          <a:p>
            <a:r>
              <a:rPr lang="en-GB" dirty="0"/>
              <a:t>Bullet </a:t>
            </a:r>
            <a:br>
              <a:rPr lang="en-GB" dirty="0"/>
            </a:br>
            <a:r>
              <a:rPr lang="en-GB" dirty="0"/>
              <a:t>Pointed List:</a:t>
            </a:r>
            <a:endParaRPr lang="en-US" dirty="0"/>
          </a:p>
        </p:txBody>
      </p:sp>
      <p:pic>
        <p:nvPicPr>
          <p:cNvPr id="5" name="Picture 4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E88F9423-2E09-3A4F-B9DB-5FA76AD1C7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8325" y="0"/>
            <a:ext cx="5153675" cy="6858000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2211D806-966D-854A-AB55-9F27D041C9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324" y="422888"/>
            <a:ext cx="2331166" cy="94226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E500D4-70D0-F640-A646-6AF28C568D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3324" y="3439077"/>
            <a:ext cx="5708650" cy="266354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0" i="0">
                <a:solidFill>
                  <a:srgbClr val="6B2669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Point 1 – Bullet point information goes here </a:t>
            </a:r>
          </a:p>
          <a:p>
            <a:pPr lvl="0"/>
            <a:r>
              <a:rPr lang="en-US" dirty="0"/>
              <a:t>Point 2 – Bullet point information goes here </a:t>
            </a:r>
          </a:p>
          <a:p>
            <a:pPr lvl="0"/>
            <a:r>
              <a:rPr lang="en-US" dirty="0"/>
              <a:t>Point 3 – Bullet point information goes here </a:t>
            </a:r>
          </a:p>
          <a:p>
            <a:pPr lvl="0"/>
            <a:r>
              <a:rPr lang="en-US" dirty="0"/>
              <a:t>Point 4 – Bullet point information goes here </a:t>
            </a:r>
          </a:p>
        </p:txBody>
      </p:sp>
    </p:spTree>
    <p:extLst>
      <p:ext uri="{BB962C8B-B14F-4D97-AF65-F5344CB8AC3E}">
        <p14:creationId xmlns:p14="http://schemas.microsoft.com/office/powerpoint/2010/main" val="14094228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276F8628-6990-194F-A847-7DA5E8DC3A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77237" y="4007754"/>
            <a:ext cx="3151185" cy="20695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i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pharetra diam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.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et.</a:t>
            </a:r>
          </a:p>
          <a:p>
            <a:pPr lvl="0"/>
            <a:endParaRPr lang="en-US" dirty="0"/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BEED9F31-5C70-4144-83DE-E313FD43F9A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77236" y="3460057"/>
            <a:ext cx="3151185" cy="5384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1" i="0">
                <a:solidFill>
                  <a:srgbClr val="8BCDA6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F6A7723-4AE0-6F48-ABF7-1F925D905063}"/>
              </a:ext>
            </a:extLst>
          </p:cNvPr>
          <p:cNvSpPr/>
          <p:nvPr userDrawn="1"/>
        </p:nvSpPr>
        <p:spPr>
          <a:xfrm rot="5400000">
            <a:off x="-1447556" y="1447554"/>
            <a:ext cx="6858000" cy="3962891"/>
          </a:xfrm>
          <a:prstGeom prst="rect">
            <a:avLst/>
          </a:prstGeom>
          <a:solidFill>
            <a:srgbClr val="6571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CC1894E-8D5C-BC43-AD49-0A5BEDAC9A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1579" y="2718458"/>
            <a:ext cx="2850802" cy="33496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Nulla</a:t>
            </a:r>
            <a:r>
              <a:rPr lang="en-US" dirty="0"/>
              <a:t> pharetra diam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.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et. </a:t>
            </a:r>
            <a:r>
              <a:rPr lang="en-US" dirty="0" err="1"/>
              <a:t>Adipiscing</a:t>
            </a:r>
            <a:r>
              <a:rPr lang="en-US" dirty="0"/>
              <a:t> at in </a:t>
            </a:r>
            <a:r>
              <a:rPr lang="en-US" dirty="0" err="1"/>
              <a:t>tellus</a:t>
            </a:r>
            <a:r>
              <a:rPr lang="en-US" dirty="0"/>
              <a:t> integer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332364A-E4D3-304C-96E7-02C16C9526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1578" y="2091266"/>
            <a:ext cx="2850801" cy="5572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1" i="0">
                <a:solidFill>
                  <a:schemeClr val="bg1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Subtitle Here</a:t>
            </a:r>
          </a:p>
        </p:txBody>
      </p:sp>
      <p:pic>
        <p:nvPicPr>
          <p:cNvPr id="5" name="Picture 4" descr="A group of people dancing&#10;&#10;Description automatically generated with medium confidence">
            <a:extLst>
              <a:ext uri="{FF2B5EF4-FFF2-40B4-BE49-F238E27FC236}">
                <a16:creationId xmlns:a16="http://schemas.microsoft.com/office/drawing/2014/main" id="{4049926A-9F4B-BE41-A6D9-70BC4621944D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9107" y="1841499"/>
            <a:ext cx="3223912" cy="1295401"/>
          </a:xfrm>
          <a:prstGeom prst="rect">
            <a:avLst/>
          </a:prstGeom>
        </p:spPr>
      </p:pic>
      <p:pic>
        <p:nvPicPr>
          <p:cNvPr id="6" name="Picture 5" descr="A picture containing person, person, indoor, wall&#10;&#10;Description automatically generated">
            <a:extLst>
              <a:ext uri="{FF2B5EF4-FFF2-40B4-BE49-F238E27FC236}">
                <a16:creationId xmlns:a16="http://schemas.microsoft.com/office/drawing/2014/main" id="{97C46264-485D-2A4D-B531-2CAA544991B6}"/>
              </a:ext>
            </a:extLst>
          </p:cNvPr>
          <p:cNvPicPr>
            <a:picLocks/>
          </p:cNvPicPr>
          <p:nvPr userDrawn="1"/>
        </p:nvPicPr>
        <p:blipFill rotWithShape="1"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4044" y="1841499"/>
            <a:ext cx="3223912" cy="1295401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24F18B4F-4E18-4B46-A904-42782763669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324" y="422888"/>
            <a:ext cx="2331166" cy="942261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88E44F59-F67A-E34C-B8A9-CDA5BD0AC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4044" y="569454"/>
            <a:ext cx="6548718" cy="822516"/>
          </a:xfrm>
          <a:prstGeom prst="rect">
            <a:avLst/>
          </a:prstGeom>
        </p:spPr>
        <p:txBody>
          <a:bodyPr/>
          <a:lstStyle>
            <a:lvl1pPr>
              <a:defRPr sz="4000" b="1" i="0" cap="all" baseline="0">
                <a:solidFill>
                  <a:srgbClr val="6571B5"/>
                </a:solidFill>
                <a:latin typeface="Arial Black" panose="020B0604020202020204" pitchFamily="34" charset="0"/>
              </a:defRPr>
            </a:lvl1pPr>
          </a:lstStyle>
          <a:p>
            <a:r>
              <a:rPr lang="en-GB" dirty="0"/>
              <a:t>Options/Columns:</a:t>
            </a:r>
            <a:endParaRPr lang="en-US" dirty="0"/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3CFAAADE-1C9F-1343-B2A0-BE741CBE5C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94043" y="3460057"/>
            <a:ext cx="3151185" cy="5384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1" i="0">
                <a:solidFill>
                  <a:srgbClr val="8BCDA6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3D71463-9E8E-D845-9E2B-92EC3FD620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94044" y="4007754"/>
            <a:ext cx="3151185" cy="20695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i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pharetra diam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.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7405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1CA8508-DC88-7844-8D9D-25B4FDBCFEF2}"/>
              </a:ext>
            </a:extLst>
          </p:cNvPr>
          <p:cNvSpPr/>
          <p:nvPr userDrawn="1"/>
        </p:nvSpPr>
        <p:spPr>
          <a:xfrm rot="5400000">
            <a:off x="6735972" y="1401972"/>
            <a:ext cx="6858000" cy="4054056"/>
          </a:xfrm>
          <a:prstGeom prst="rect">
            <a:avLst/>
          </a:prstGeom>
          <a:solidFill>
            <a:srgbClr val="FF8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71A4D3-ABFD-7A41-A90D-438562AA3C8A}"/>
              </a:ext>
            </a:extLst>
          </p:cNvPr>
          <p:cNvSpPr/>
          <p:nvPr userDrawn="1"/>
        </p:nvSpPr>
        <p:spPr>
          <a:xfrm rot="5400000">
            <a:off x="2674944" y="1395000"/>
            <a:ext cx="6858000" cy="4068000"/>
          </a:xfrm>
          <a:prstGeom prst="rect">
            <a:avLst/>
          </a:prstGeom>
          <a:solidFill>
            <a:srgbClr val="8BCD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949F94E5-F92E-0445-987C-88B677D66F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3230" y="664064"/>
            <a:ext cx="7113216" cy="822516"/>
          </a:xfrm>
          <a:prstGeom prst="rect">
            <a:avLst/>
          </a:prstGeom>
        </p:spPr>
        <p:txBody>
          <a:bodyPr/>
          <a:lstStyle>
            <a:lvl1pPr>
              <a:defRPr sz="4400" b="1" i="0" cap="all" baseline="0">
                <a:solidFill>
                  <a:srgbClr val="6571B5"/>
                </a:solidFill>
                <a:latin typeface="Arial Black" panose="020B0604020202020204" pitchFamily="34" charset="0"/>
              </a:defRPr>
            </a:lvl1pPr>
          </a:lstStyle>
          <a:p>
            <a:r>
              <a:rPr lang="en-GB" dirty="0"/>
              <a:t>Options/Columns: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225CC19-A81C-014C-B3B8-9800B019A55A}"/>
              </a:ext>
            </a:extLst>
          </p:cNvPr>
          <p:cNvSpPr/>
          <p:nvPr userDrawn="1"/>
        </p:nvSpPr>
        <p:spPr>
          <a:xfrm rot="5400000">
            <a:off x="-1393056" y="1395000"/>
            <a:ext cx="6858000" cy="4068000"/>
          </a:xfrm>
          <a:prstGeom prst="rect">
            <a:avLst/>
          </a:prstGeom>
          <a:solidFill>
            <a:srgbClr val="6571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916EC616-ED8C-C749-AF50-07BB0DC9BF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324" y="422888"/>
            <a:ext cx="2331166" cy="942261"/>
          </a:xfrm>
          <a:prstGeom prst="rect">
            <a:avLst/>
          </a:prstGeom>
        </p:spPr>
      </p:pic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6359B9B-F994-1F46-98DF-4A58276411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1579" y="2718458"/>
            <a:ext cx="2850802" cy="33496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Nulla</a:t>
            </a:r>
            <a:r>
              <a:rPr lang="en-US" dirty="0"/>
              <a:t> pharetra diam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.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et. </a:t>
            </a:r>
            <a:r>
              <a:rPr lang="en-US" dirty="0" err="1"/>
              <a:t>Adipiscing</a:t>
            </a:r>
            <a:r>
              <a:rPr lang="en-US" dirty="0"/>
              <a:t> at in </a:t>
            </a:r>
            <a:r>
              <a:rPr lang="en-US" dirty="0" err="1"/>
              <a:t>tellus</a:t>
            </a:r>
            <a:r>
              <a:rPr lang="en-US" dirty="0"/>
              <a:t> integer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4DFED97-E0A8-2E44-982B-A795D17318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1579" y="2091266"/>
            <a:ext cx="2636838" cy="5572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1" i="0">
                <a:solidFill>
                  <a:schemeClr val="bg1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A6C3CF6C-F020-2444-8A3E-F1BFD5FE8C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37672" y="2091266"/>
            <a:ext cx="2636838" cy="5572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1" i="0">
                <a:solidFill>
                  <a:schemeClr val="bg1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E5A8370D-1734-8D4E-A00D-31B2E3117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671790" y="2091266"/>
            <a:ext cx="2636838" cy="5572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1" i="0">
                <a:solidFill>
                  <a:schemeClr val="bg1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3774434D-2ADB-CB4C-835C-FB9D3F39FD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37672" y="2718458"/>
            <a:ext cx="2850802" cy="33496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Nulla</a:t>
            </a:r>
            <a:r>
              <a:rPr lang="en-US" dirty="0"/>
              <a:t> pharetra diam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.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et. </a:t>
            </a:r>
            <a:r>
              <a:rPr lang="en-US" dirty="0" err="1"/>
              <a:t>Adipiscing</a:t>
            </a:r>
            <a:r>
              <a:rPr lang="en-US" dirty="0"/>
              <a:t> at in </a:t>
            </a:r>
            <a:r>
              <a:rPr lang="en-US" dirty="0" err="1"/>
              <a:t>tellus</a:t>
            </a:r>
            <a:r>
              <a:rPr lang="en-US" dirty="0"/>
              <a:t> integer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ED03D36D-5D38-294E-B2F8-A1A41FA1A6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71790" y="2718458"/>
            <a:ext cx="2850802" cy="33496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Nulla</a:t>
            </a:r>
            <a:r>
              <a:rPr lang="en-US" dirty="0"/>
              <a:t> pharetra diam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.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et. </a:t>
            </a:r>
            <a:r>
              <a:rPr lang="en-US" dirty="0" err="1"/>
              <a:t>Adipiscing</a:t>
            </a:r>
            <a:r>
              <a:rPr lang="en-US" dirty="0"/>
              <a:t> at in </a:t>
            </a:r>
            <a:r>
              <a:rPr lang="en-US" dirty="0" err="1"/>
              <a:t>tellus</a:t>
            </a:r>
            <a:r>
              <a:rPr lang="en-US" dirty="0"/>
              <a:t> integer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7372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1">
    <p:bg>
      <p:bgPr>
        <a:solidFill>
          <a:srgbClr val="6B26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79FF63B-77C6-2D43-844F-5A25BBB4B2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85029" y="5172476"/>
            <a:ext cx="2500686" cy="4762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1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(Job Title or Course)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CEFF42C-F980-D84D-8488-714B05BA04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19973" y="4629283"/>
            <a:ext cx="3684588" cy="44474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 i="0">
                <a:solidFill>
                  <a:schemeClr val="bg1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Person’s Name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57B3F7A-CB1F-D945-9DDB-2CF9C4229C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48273" y="1716254"/>
            <a:ext cx="5245918" cy="271231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13000"/>
              </a:lnSpc>
              <a:buNone/>
              <a:defRPr sz="2400" b="0" i="1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dolore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r>
              <a:rPr lang="en-GB" dirty="0" err="1"/>
              <a:t>Nulla</a:t>
            </a:r>
            <a:r>
              <a:rPr lang="en-GB" dirty="0"/>
              <a:t> pharetra </a:t>
            </a:r>
            <a:r>
              <a:rPr lang="en-GB" dirty="0" err="1"/>
              <a:t>diam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.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 </a:t>
            </a:r>
            <a:r>
              <a:rPr lang="en-GB" dirty="0" err="1"/>
              <a:t>pellentesque</a:t>
            </a:r>
            <a:r>
              <a:rPr lang="en-GB" dirty="0"/>
              <a:t> habitant.”</a:t>
            </a:r>
          </a:p>
          <a:p>
            <a:pPr lvl="0"/>
            <a:endParaRPr lang="en-GB" dirty="0"/>
          </a:p>
        </p:txBody>
      </p:sp>
      <p:pic>
        <p:nvPicPr>
          <p:cNvPr id="3" name="Picture 2" descr="A group of people sitting in a room&#10;&#10;Description automatically generated with low confidence">
            <a:extLst>
              <a:ext uri="{FF2B5EF4-FFF2-40B4-BE49-F238E27FC236}">
                <a16:creationId xmlns:a16="http://schemas.microsoft.com/office/drawing/2014/main" id="{B25216C4-6450-DA45-AAB2-B45DD0DA06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9817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88EBF65-A10D-2C42-A19A-C7981634FB6B}"/>
              </a:ext>
            </a:extLst>
          </p:cNvPr>
          <p:cNvGrpSpPr/>
          <p:nvPr userDrawn="1"/>
        </p:nvGrpSpPr>
        <p:grpSpPr>
          <a:xfrm>
            <a:off x="506627" y="465811"/>
            <a:ext cx="2331166" cy="938344"/>
            <a:chOff x="506627" y="465811"/>
            <a:chExt cx="2331166" cy="938344"/>
          </a:xfrm>
        </p:grpSpPr>
        <p:sp>
          <p:nvSpPr>
            <p:cNvPr id="7" name="Regular Pentagon 6">
              <a:extLst>
                <a:ext uri="{FF2B5EF4-FFF2-40B4-BE49-F238E27FC236}">
                  <a16:creationId xmlns:a16="http://schemas.microsoft.com/office/drawing/2014/main" id="{BA2D9EEB-2112-2C43-870A-26592D4A7779}"/>
                </a:ext>
              </a:extLst>
            </p:cNvPr>
            <p:cNvSpPr/>
            <p:nvPr/>
          </p:nvSpPr>
          <p:spPr>
            <a:xfrm>
              <a:off x="614346" y="571510"/>
              <a:ext cx="618066" cy="706383"/>
            </a:xfrm>
            <a:prstGeom prst="pent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47E2E4EF-8789-B945-A537-4C5DA6B9F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6627" y="465811"/>
              <a:ext cx="2331166" cy="938344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F816819-6162-D94C-8561-A02B3D13F8B6}"/>
              </a:ext>
            </a:extLst>
          </p:cNvPr>
          <p:cNvSpPr txBox="1"/>
          <p:nvPr userDrawn="1"/>
        </p:nvSpPr>
        <p:spPr>
          <a:xfrm>
            <a:off x="8632655" y="601989"/>
            <a:ext cx="74892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i="0" dirty="0">
                <a:solidFill>
                  <a:schemeClr val="bg1"/>
                </a:solidFill>
                <a:latin typeface="Arial Black" panose="020B0604020202020204" pitchFamily="34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3589882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2">
    <p:bg>
      <p:bgPr>
        <a:solidFill>
          <a:srgbClr val="6571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02EF597-045D-CD41-A68E-78BB1C431EFD}"/>
              </a:ext>
            </a:extLst>
          </p:cNvPr>
          <p:cNvSpPr txBox="1"/>
          <p:nvPr userDrawn="1"/>
        </p:nvSpPr>
        <p:spPr>
          <a:xfrm>
            <a:off x="2545619" y="1365149"/>
            <a:ext cx="74892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i="0" dirty="0">
                <a:solidFill>
                  <a:schemeClr val="bg1"/>
                </a:solidFill>
                <a:latin typeface="Arial Black" panose="020B0604020202020204" pitchFamily="34" charset="0"/>
              </a:rPr>
              <a:t>“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0AE4D51F-82FB-D447-AD39-84BF6D5BFD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324" y="422888"/>
            <a:ext cx="2331166" cy="942261"/>
          </a:xfrm>
          <a:prstGeom prst="rect">
            <a:avLst/>
          </a:prstGeom>
        </p:spPr>
      </p:pic>
      <p:pic>
        <p:nvPicPr>
          <p:cNvPr id="7" name="Picture 6" descr="A group of people running&#10;&#10;Description automatically generated with medium confidence">
            <a:extLst>
              <a:ext uri="{FF2B5EF4-FFF2-40B4-BE49-F238E27FC236}">
                <a16:creationId xmlns:a16="http://schemas.microsoft.com/office/drawing/2014/main" id="{036B5F2E-228D-8D4D-BB8E-53536572F9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6CA0013B-B9AA-494F-BC7A-AFF202834D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51783" y="5835352"/>
            <a:ext cx="2500686" cy="4762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1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(Job Title or Course)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A00C38BB-D4C5-9F4F-8715-39857CB837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86727" y="5292159"/>
            <a:ext cx="3684588" cy="44474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 i="0">
                <a:solidFill>
                  <a:schemeClr val="bg1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Person’s Name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E38F7157-53AE-5349-BE53-55DEFB8798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5027" y="2379130"/>
            <a:ext cx="5245918" cy="271231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13000"/>
              </a:lnSpc>
              <a:buNone/>
              <a:defRPr sz="2400" b="0" i="1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dolore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r>
              <a:rPr lang="en-GB" dirty="0" err="1"/>
              <a:t>Nulla</a:t>
            </a:r>
            <a:r>
              <a:rPr lang="en-GB" dirty="0"/>
              <a:t> pharetra </a:t>
            </a:r>
            <a:r>
              <a:rPr lang="en-GB" dirty="0" err="1"/>
              <a:t>diam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.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 </a:t>
            </a:r>
            <a:r>
              <a:rPr lang="en-GB" dirty="0" err="1"/>
              <a:t>pellentesque</a:t>
            </a:r>
            <a:r>
              <a:rPr lang="en-GB" dirty="0"/>
              <a:t> habitant.”</a:t>
            </a:r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6863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69BC496-D33C-D541-8A1D-5759138796BD}"/>
              </a:ext>
            </a:extLst>
          </p:cNvPr>
          <p:cNvSpPr txBox="1"/>
          <p:nvPr userDrawn="1"/>
        </p:nvSpPr>
        <p:spPr>
          <a:xfrm>
            <a:off x="2608372" y="1365149"/>
            <a:ext cx="74892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i="0" dirty="0">
                <a:solidFill>
                  <a:srgbClr val="6B2669"/>
                </a:solidFill>
                <a:latin typeface="Arial Black" panose="020B0604020202020204" pitchFamily="34" charset="0"/>
              </a:rPr>
              <a:t>“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D0A3410-B38B-704E-9F59-EDCE57FB43EB}"/>
              </a:ext>
            </a:extLst>
          </p:cNvPr>
          <p:cNvGrpSpPr/>
          <p:nvPr userDrawn="1"/>
        </p:nvGrpSpPr>
        <p:grpSpPr>
          <a:xfrm>
            <a:off x="506627" y="465811"/>
            <a:ext cx="2331166" cy="938344"/>
            <a:chOff x="506627" y="465811"/>
            <a:chExt cx="2331166" cy="938344"/>
          </a:xfrm>
        </p:grpSpPr>
        <p:sp>
          <p:nvSpPr>
            <p:cNvPr id="7" name="Regular Pentagon 6">
              <a:extLst>
                <a:ext uri="{FF2B5EF4-FFF2-40B4-BE49-F238E27FC236}">
                  <a16:creationId xmlns:a16="http://schemas.microsoft.com/office/drawing/2014/main" id="{2F2B45EE-C3CB-8A49-9E5F-386E567F0C08}"/>
                </a:ext>
              </a:extLst>
            </p:cNvPr>
            <p:cNvSpPr/>
            <p:nvPr/>
          </p:nvSpPr>
          <p:spPr>
            <a:xfrm>
              <a:off x="614346" y="571510"/>
              <a:ext cx="618066" cy="706383"/>
            </a:xfrm>
            <a:prstGeom prst="pent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EAC61DAF-4A07-3B4B-AF96-375F8FDE0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6627" y="465811"/>
              <a:ext cx="2331166" cy="938344"/>
            </a:xfrm>
            <a:prstGeom prst="rect">
              <a:avLst/>
            </a:prstGeom>
          </p:spPr>
        </p:pic>
      </p:grpSp>
      <p:pic>
        <p:nvPicPr>
          <p:cNvPr id="9" name="Picture 8" descr="A group of people dancing&#10;&#10;Description automatically generated with medium confidence">
            <a:extLst>
              <a:ext uri="{FF2B5EF4-FFF2-40B4-BE49-F238E27FC236}">
                <a16:creationId xmlns:a16="http://schemas.microsoft.com/office/drawing/2014/main" id="{7FC13132-F5C3-604E-9CDD-54DE893ECC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9" y="0"/>
            <a:ext cx="6096001" cy="6858000"/>
          </a:xfrm>
          <a:prstGeom prst="rect">
            <a:avLst/>
          </a:prstGeom>
        </p:spPr>
      </p:pic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32C2095E-C9AD-B341-AF7C-592CAF0B20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60746" y="5840397"/>
            <a:ext cx="2500686" cy="4762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1">
                <a:solidFill>
                  <a:srgbClr val="6B2669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(Job Title or Course)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07D8C3A-95EF-1945-8E61-9241C264CC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95690" y="5297204"/>
            <a:ext cx="3684588" cy="44474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 i="0">
                <a:solidFill>
                  <a:srgbClr val="6B266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Person’s Name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0306C79A-753A-1A4C-BCDA-250A02CAA87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3990" y="2384175"/>
            <a:ext cx="5245918" cy="271231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13000"/>
              </a:lnSpc>
              <a:buNone/>
              <a:defRPr sz="2400" b="0" i="1">
                <a:solidFill>
                  <a:srgbClr val="6B2669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dolore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r>
              <a:rPr lang="en-GB" dirty="0" err="1"/>
              <a:t>Nulla</a:t>
            </a:r>
            <a:r>
              <a:rPr lang="en-GB" dirty="0"/>
              <a:t> pharetra </a:t>
            </a:r>
            <a:r>
              <a:rPr lang="en-GB" dirty="0" err="1"/>
              <a:t>diam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.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 </a:t>
            </a:r>
            <a:r>
              <a:rPr lang="en-GB" dirty="0" err="1"/>
              <a:t>pellentesque</a:t>
            </a:r>
            <a:r>
              <a:rPr lang="en-GB" dirty="0"/>
              <a:t> habitant.”</a:t>
            </a:r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10143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4">
    <p:bg>
      <p:bgPr>
        <a:solidFill>
          <a:srgbClr val="FFC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29B98ED-6353-1E4B-A32F-B925A83F56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63375" y="2410221"/>
            <a:ext cx="3638424" cy="339431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 i="0">
                <a:solidFill>
                  <a:srgbClr val="6B266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Person’s Name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002DFE3-7831-E242-B330-E5CC4B6FCE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22523" y="698034"/>
            <a:ext cx="4938057" cy="164161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13000"/>
              </a:lnSpc>
              <a:spcBef>
                <a:spcPts val="0"/>
              </a:spcBef>
              <a:buNone/>
              <a:defRPr sz="1800" b="0" i="1">
                <a:solidFill>
                  <a:srgbClr val="6B2669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pharetra diam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.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habitant.”</a:t>
            </a:r>
          </a:p>
        </p:txBody>
      </p:sp>
      <p:pic>
        <p:nvPicPr>
          <p:cNvPr id="2" name="Picture 1" descr="A picture containing person, person, indoor, wall&#10;&#10;Description automatically generated">
            <a:extLst>
              <a:ext uri="{FF2B5EF4-FFF2-40B4-BE49-F238E27FC236}">
                <a16:creationId xmlns:a16="http://schemas.microsoft.com/office/drawing/2014/main" id="{C8EE04DB-EDB6-AC49-931D-19B190E102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526" y="0"/>
            <a:ext cx="59817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F3E0BDC-B1BC-4242-99DE-37CD15699703}"/>
              </a:ext>
            </a:extLst>
          </p:cNvPr>
          <p:cNvSpPr/>
          <p:nvPr userDrawn="1"/>
        </p:nvSpPr>
        <p:spPr>
          <a:xfrm rot="5400000">
            <a:off x="7368087" y="2034087"/>
            <a:ext cx="3429000" cy="6218826"/>
          </a:xfrm>
          <a:prstGeom prst="rect">
            <a:avLst/>
          </a:prstGeom>
          <a:solidFill>
            <a:srgbClr val="FF8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E20259-13BC-3840-B327-4DF53541ACAF}"/>
              </a:ext>
            </a:extLst>
          </p:cNvPr>
          <p:cNvSpPr txBox="1"/>
          <p:nvPr userDrawn="1"/>
        </p:nvSpPr>
        <p:spPr>
          <a:xfrm>
            <a:off x="8797893" y="0"/>
            <a:ext cx="5693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i="0" dirty="0">
                <a:solidFill>
                  <a:srgbClr val="6B2669"/>
                </a:solidFill>
                <a:latin typeface="Arial Black" panose="020B0604020202020204" pitchFamily="34" charset="0"/>
              </a:rPr>
              <a:t>“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AE677410-AD6D-CA4F-B53F-A1C092DDBA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324" y="422888"/>
            <a:ext cx="2331166" cy="9422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C7B936D-E567-3344-9C8B-06893E896A82}"/>
              </a:ext>
            </a:extLst>
          </p:cNvPr>
          <p:cNvSpPr txBox="1"/>
          <p:nvPr userDrawn="1"/>
        </p:nvSpPr>
        <p:spPr>
          <a:xfrm>
            <a:off x="8797893" y="3415553"/>
            <a:ext cx="5693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i="0" dirty="0">
                <a:solidFill>
                  <a:schemeClr val="bg1"/>
                </a:solidFill>
                <a:latin typeface="Arial Black" panose="020B0604020202020204" pitchFamily="34" charset="0"/>
              </a:rPr>
              <a:t>“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7D06729-A79B-084C-9DC4-63ECA9200C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72303" y="2820220"/>
            <a:ext cx="2196353" cy="3101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1">
                <a:solidFill>
                  <a:srgbClr val="6B2669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(Job Title or Course)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131C501E-CB34-3341-95AE-24B6839B45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15775" y="5839221"/>
            <a:ext cx="3638424" cy="339431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 i="0">
                <a:solidFill>
                  <a:schemeClr val="bg1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Person’s Name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46F89C2D-EBB0-EB4D-9104-E11EBD372D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74923" y="4127034"/>
            <a:ext cx="4938057" cy="164161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13000"/>
              </a:lnSpc>
              <a:spcBef>
                <a:spcPts val="0"/>
              </a:spcBef>
              <a:buNone/>
              <a:defRPr sz="1800" b="0" i="1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pharetra diam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.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habitant.”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EFC3747D-9035-A34D-8DC9-C41235F17F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24703" y="6249220"/>
            <a:ext cx="2196353" cy="3101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1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(Job Title or Course)</a:t>
            </a:r>
          </a:p>
        </p:txBody>
      </p:sp>
    </p:spTree>
    <p:extLst>
      <p:ext uri="{BB962C8B-B14F-4D97-AF65-F5344CB8AC3E}">
        <p14:creationId xmlns:p14="http://schemas.microsoft.com/office/powerpoint/2010/main" val="26985081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1">
    <p:bg>
      <p:bgPr>
        <a:solidFill>
          <a:srgbClr val="6B26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DF19E-94B7-B74A-A6D3-9BD3D0BAB8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9516" y="2447051"/>
            <a:ext cx="5326484" cy="834031"/>
          </a:xfrm>
          <a:prstGeom prst="rect">
            <a:avLst/>
          </a:prstGeom>
        </p:spPr>
        <p:txBody>
          <a:bodyPr/>
          <a:lstStyle>
            <a:lvl1pPr>
              <a:defRPr sz="6000" b="1" i="0" cap="all" baseline="0">
                <a:solidFill>
                  <a:srgbClr val="FF8C8A"/>
                </a:solidFill>
                <a:latin typeface="Arial Black" panose="020B0604020202020204" pitchFamily="34" charset="0"/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CF91172-BCE7-3D48-9E76-D7931CF69F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627" y="465814"/>
            <a:ext cx="3262184" cy="131858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E5DDC11-1FD5-364C-8386-02C53E5A6934}"/>
              </a:ext>
            </a:extLst>
          </p:cNvPr>
          <p:cNvSpPr/>
          <p:nvPr userDrawn="1"/>
        </p:nvSpPr>
        <p:spPr>
          <a:xfrm>
            <a:off x="0" y="5539420"/>
            <a:ext cx="12192000" cy="1318580"/>
          </a:xfrm>
          <a:prstGeom prst="rect">
            <a:avLst/>
          </a:prstGeom>
          <a:solidFill>
            <a:srgbClr val="FF8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E51802-B472-9646-8684-AEA6B67DF60E}"/>
              </a:ext>
            </a:extLst>
          </p:cNvPr>
          <p:cNvSpPr/>
          <p:nvPr userDrawn="1"/>
        </p:nvSpPr>
        <p:spPr>
          <a:xfrm>
            <a:off x="769516" y="5937100"/>
            <a:ext cx="56926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2800" b="1" i="0" spc="80" baseline="0" dirty="0">
                <a:solidFill>
                  <a:srgbClr val="6B2669"/>
                </a:solidFill>
                <a:latin typeface="Arial Black" panose="020B0604020202020204" pitchFamily="34" charset="0"/>
              </a:rPr>
              <a:t>WWW.BISHOPG.AC.UK</a:t>
            </a:r>
            <a:endParaRPr lang="en-US" sz="2800" b="1" i="0" spc="80" baseline="0" dirty="0">
              <a:solidFill>
                <a:srgbClr val="6B2669"/>
              </a:solidFill>
              <a:latin typeface="Arial Black" panose="020B060402020202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BE541D1-88FB-7446-A915-852BB2AB77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9516" y="3345818"/>
            <a:ext cx="7934325" cy="1254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 b="1" i="0" cap="all" baseline="0">
                <a:solidFill>
                  <a:schemeClr val="bg1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FOR WATCHING!</a:t>
            </a:r>
          </a:p>
        </p:txBody>
      </p:sp>
    </p:spTree>
    <p:extLst>
      <p:ext uri="{BB962C8B-B14F-4D97-AF65-F5344CB8AC3E}">
        <p14:creationId xmlns:p14="http://schemas.microsoft.com/office/powerpoint/2010/main" val="2142351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69C605B9-6831-E44E-A1A4-A50CCEA811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7270" y="0"/>
            <a:ext cx="534473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61830AE-7C2A-8643-8F87-7691CD573E59}"/>
              </a:ext>
            </a:extLst>
          </p:cNvPr>
          <p:cNvSpPr/>
          <p:nvPr userDrawn="1"/>
        </p:nvSpPr>
        <p:spPr>
          <a:xfrm>
            <a:off x="0" y="0"/>
            <a:ext cx="6847270" cy="6858000"/>
          </a:xfrm>
          <a:prstGeom prst="rect">
            <a:avLst/>
          </a:prstGeom>
          <a:solidFill>
            <a:srgbClr val="6B2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B916BFFE-CAB5-5242-9786-4E3692B686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627" y="465814"/>
            <a:ext cx="3262184" cy="1318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024F36-A516-284D-B9C8-57F746D81D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5987" y="2394586"/>
            <a:ext cx="5483578" cy="786342"/>
          </a:xfrm>
          <a:prstGeom prst="rect">
            <a:avLst/>
          </a:prstGeom>
        </p:spPr>
        <p:txBody>
          <a:bodyPr/>
          <a:lstStyle>
            <a:lvl1pPr algn="ctr">
              <a:defRPr sz="5400" b="1" i="0" cap="all" baseline="0">
                <a:solidFill>
                  <a:srgbClr val="8BCDA6"/>
                </a:solidFill>
                <a:latin typeface="Arial Black" panose="020B0604020202020204" pitchFamily="34" charset="0"/>
              </a:defRPr>
            </a:lvl1pPr>
          </a:lstStyle>
          <a:p>
            <a:r>
              <a:rPr lang="en-GB" dirty="0"/>
              <a:t>WELCOME TO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4FDF97-19EB-0849-B69D-BFB16BA913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6627" y="3225407"/>
            <a:ext cx="5942299" cy="26003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400" b="1" i="0" cap="all" baseline="0">
                <a:solidFill>
                  <a:schemeClr val="bg1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BISHOP GROSSETESTE UNIVERSITY</a:t>
            </a:r>
          </a:p>
        </p:txBody>
      </p:sp>
    </p:spTree>
    <p:extLst>
      <p:ext uri="{BB962C8B-B14F-4D97-AF65-F5344CB8AC3E}">
        <p14:creationId xmlns:p14="http://schemas.microsoft.com/office/powerpoint/2010/main" val="5626746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32BD877-99A1-CC4F-ADF1-F9B28C693BDD}"/>
              </a:ext>
            </a:extLst>
          </p:cNvPr>
          <p:cNvSpPr/>
          <p:nvPr userDrawn="1"/>
        </p:nvSpPr>
        <p:spPr>
          <a:xfrm>
            <a:off x="0" y="5539420"/>
            <a:ext cx="12192000" cy="1318580"/>
          </a:xfrm>
          <a:prstGeom prst="rect">
            <a:avLst/>
          </a:prstGeom>
          <a:solidFill>
            <a:srgbClr val="6B2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BE84012A-3975-E840-A45B-71318E45FB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627" y="465814"/>
            <a:ext cx="3262184" cy="131309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D14F5D1-7C16-7342-99C3-DC77D4796DF9}"/>
              </a:ext>
            </a:extLst>
          </p:cNvPr>
          <p:cNvSpPr/>
          <p:nvPr userDrawn="1"/>
        </p:nvSpPr>
        <p:spPr>
          <a:xfrm>
            <a:off x="769516" y="5937100"/>
            <a:ext cx="56926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2800" b="1" i="0" spc="80" baseline="0" dirty="0">
                <a:solidFill>
                  <a:srgbClr val="F68988"/>
                </a:solidFill>
                <a:latin typeface="Arial Black" panose="020B0604020202020204" pitchFamily="34" charset="0"/>
              </a:rPr>
              <a:t>WWW.BISHOPG.AC.UK</a:t>
            </a:r>
            <a:endParaRPr lang="en-US" sz="2800" b="1" i="0" spc="80" baseline="0" dirty="0">
              <a:solidFill>
                <a:srgbClr val="F68988"/>
              </a:solidFill>
              <a:latin typeface="Arial Black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9CA0D36-2A2D-C64A-9BD0-C2EE34F476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9516" y="2698903"/>
            <a:ext cx="5326484" cy="834031"/>
          </a:xfrm>
          <a:prstGeom prst="rect">
            <a:avLst/>
          </a:prstGeom>
        </p:spPr>
        <p:txBody>
          <a:bodyPr/>
          <a:lstStyle>
            <a:lvl1pPr>
              <a:defRPr sz="6000" b="1" i="0" cap="all" baseline="0">
                <a:solidFill>
                  <a:srgbClr val="FF8C8A"/>
                </a:solidFill>
                <a:latin typeface="Arial Black" panose="020B0604020202020204" pitchFamily="34" charset="0"/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B3E5F4EB-C1DE-A142-A88D-E93B4E8220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9516" y="3597670"/>
            <a:ext cx="7934325" cy="1254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 b="1" i="0" cap="all" baseline="0">
                <a:solidFill>
                  <a:srgbClr val="6B266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FOR WATCHING</a:t>
            </a:r>
          </a:p>
        </p:txBody>
      </p:sp>
    </p:spTree>
    <p:extLst>
      <p:ext uri="{BB962C8B-B14F-4D97-AF65-F5344CB8AC3E}">
        <p14:creationId xmlns:p14="http://schemas.microsoft.com/office/powerpoint/2010/main" val="33802650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69C605B9-6831-E44E-A1A4-A50CCEA811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7270" y="0"/>
            <a:ext cx="534473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61830AE-7C2A-8643-8F87-7691CD573E59}"/>
              </a:ext>
            </a:extLst>
          </p:cNvPr>
          <p:cNvSpPr/>
          <p:nvPr userDrawn="1"/>
        </p:nvSpPr>
        <p:spPr>
          <a:xfrm>
            <a:off x="0" y="0"/>
            <a:ext cx="6847270" cy="6858000"/>
          </a:xfrm>
          <a:prstGeom prst="rect">
            <a:avLst/>
          </a:prstGeom>
          <a:solidFill>
            <a:srgbClr val="6B2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B916BFFE-CAB5-5242-9786-4E3692B686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627" y="465814"/>
            <a:ext cx="3262184" cy="13185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F08AE40-CBEE-8549-A30D-55CFA1C9AAC9}"/>
              </a:ext>
            </a:extLst>
          </p:cNvPr>
          <p:cNvSpPr/>
          <p:nvPr userDrawn="1"/>
        </p:nvSpPr>
        <p:spPr>
          <a:xfrm>
            <a:off x="945886" y="5163407"/>
            <a:ext cx="49554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0" i="1" dirty="0" err="1">
                <a:solidFill>
                  <a:schemeClr val="bg1"/>
                </a:solidFill>
                <a:latin typeface="Calibri Light" panose="020F0302020204030204" pitchFamily="34" charset="0"/>
              </a:rPr>
              <a:t>www.bishopg.ac.uk</a:t>
            </a:r>
            <a:endParaRPr lang="en-US" sz="3600" b="0" i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2A634BC-73D2-AB40-BC84-999EF726882B}"/>
              </a:ext>
            </a:extLst>
          </p:cNvPr>
          <p:cNvCxnSpPr>
            <a:cxnSpLocks/>
          </p:cNvCxnSpPr>
          <p:nvPr userDrawn="1"/>
        </p:nvCxnSpPr>
        <p:spPr>
          <a:xfrm>
            <a:off x="2941038" y="4687503"/>
            <a:ext cx="827773" cy="0"/>
          </a:xfrm>
          <a:prstGeom prst="line">
            <a:avLst/>
          </a:prstGeom>
          <a:ln w="38100">
            <a:solidFill>
              <a:srgbClr val="8BCD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64BAA5A4-F41A-2549-BF83-AFAC338796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6557" y="2634936"/>
            <a:ext cx="4394154" cy="689361"/>
          </a:xfrm>
          <a:prstGeom prst="rect">
            <a:avLst/>
          </a:prstGeom>
        </p:spPr>
        <p:txBody>
          <a:bodyPr/>
          <a:lstStyle>
            <a:lvl1pPr algn="ctr">
              <a:defRPr sz="4800" b="1" i="0" cap="all" baseline="0">
                <a:solidFill>
                  <a:srgbClr val="8BCDA6"/>
                </a:solidFill>
                <a:latin typeface="Arial Black" panose="020B0604020202020204" pitchFamily="34" charset="0"/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6C0732B0-DC6A-1E43-B13B-077A30E399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2657" y="3378687"/>
            <a:ext cx="5787880" cy="732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 i="0" cap="all" baseline="0">
                <a:solidFill>
                  <a:schemeClr val="bg1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FOR WATCHING</a:t>
            </a:r>
          </a:p>
        </p:txBody>
      </p:sp>
    </p:spTree>
    <p:extLst>
      <p:ext uri="{BB962C8B-B14F-4D97-AF65-F5344CB8AC3E}">
        <p14:creationId xmlns:p14="http://schemas.microsoft.com/office/powerpoint/2010/main" val="3777246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0C5E7-5434-4213-ADB2-E6C6D2024A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07C583-5192-45C7-B4BA-1FFB63E936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4C6E3B-8BD2-497F-9364-DE84CEDDE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942B2-D455-4810-B794-E8D4FB3B3B73}" type="datetimeFigureOut">
              <a:rPr lang="en-GB" smtClean="0"/>
              <a:t>28/02/2022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2AE421-3239-41BA-B090-92DC762E7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22F856-3847-4E1F-ADF1-1A11466F7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2B373-076A-4F00-BF87-785A58A8B1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909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2A2F6-99E1-4912-BD49-9865CEC2F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720281-E75F-43CE-AE7A-B4C571D2AE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8A41EF-BBB0-4D36-A887-153679E98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942B2-D455-4810-B794-E8D4FB3B3B73}" type="datetimeFigureOut">
              <a:rPr lang="en-GB" smtClean="0"/>
              <a:t>28/02/2022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FBB526-EA25-4785-B098-39C1D532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438284-25D1-44F4-A6DF-3BE61F419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2B373-076A-4F00-BF87-785A58A8B1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0782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75CB8-2855-42C7-8C46-D3A3192AC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966E0B-F283-4AB5-A421-AE3AA8F303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4D6451-692D-4C2D-B81A-D0BCFE59F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942B2-D455-4810-B794-E8D4FB3B3B73}" type="datetimeFigureOut">
              <a:rPr lang="en-GB" smtClean="0"/>
              <a:t>28/02/2022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D92EE9-8C58-4412-84E1-E22DDB3BA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6D9356-36FE-43F7-96E2-FEA9C70D1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2B373-076A-4F00-BF87-785A58A8B1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5614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5E345-AA68-4E05-8D2F-6C24B29E6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A8B9B-CF8C-479A-9CE4-7C96546661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841B4D-5D1D-47EA-997D-C670B9C0E7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C1CF3E-221B-4A26-869A-7531F0CB2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942B2-D455-4810-B794-E8D4FB3B3B73}" type="datetimeFigureOut">
              <a:rPr lang="en-GB" smtClean="0"/>
              <a:t>28/02/2022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76A16C-E1A7-4BF8-BC41-28AC1F8CB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3336FE-7EC4-4885-ADD1-13B873B99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2B373-076A-4F00-BF87-785A58A8B1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2585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56340-6BD2-444C-93B6-8B452F1FC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1B4573-486A-4214-8BB9-B55A0AEF24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D9CB16-A655-4C68-85C2-1971B3664D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1D0738-CB97-46F9-BCD0-7A608FF298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820261-D305-4964-A123-5691EE8C87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5CD36B-B820-4DAC-86D4-AD23DD8FA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942B2-D455-4810-B794-E8D4FB3B3B73}" type="datetimeFigureOut">
              <a:rPr lang="en-GB" smtClean="0"/>
              <a:t>28/02/2022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4AC847-36A3-48C0-B1FB-EB084817C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830081-5408-47D3-9690-E92616CBE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2B373-076A-4F00-BF87-785A58A8B1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2772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D2BA6-D590-4120-8279-28383F0A0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3B4617-7A62-4C73-A510-D9C4E87F9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942B2-D455-4810-B794-E8D4FB3B3B73}" type="datetimeFigureOut">
              <a:rPr lang="en-GB" smtClean="0"/>
              <a:t>28/02/2022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A84360-8A2A-44E7-95D8-E1D3327D3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72C28E-607A-4421-AF18-E9BEE2EFC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2B373-076A-4F00-BF87-785A58A8B1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3131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7685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2" r:id="rId2"/>
    <p:sldLayoutId id="214748368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4F7775-8F5A-41B9-B596-B4F3DE7BE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7642F2-1B24-46AB-93CA-565F9B4C1A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4A89EB-55CF-43F4-B4B8-BF69659104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4942B2-D455-4810-B794-E8D4FB3B3B73}" type="datetimeFigureOut">
              <a:rPr lang="en-GB" smtClean="0"/>
              <a:t>28/02/2022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9EB90B-3CC5-4255-9E40-CF2A942067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99A51D-A832-4C91-B1FA-64978782E6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2B373-076A-4F00-BF87-785A58A8B1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9347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563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2" r:id="rId2"/>
    <p:sldLayoutId id="2147483662" r:id="rId3"/>
    <p:sldLayoutId id="2147483660" r:id="rId4"/>
    <p:sldLayoutId id="2147483663" r:id="rId5"/>
    <p:sldLayoutId id="2147483669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0796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6" r:id="rId2"/>
    <p:sldLayoutId id="2147483667" r:id="rId3"/>
    <p:sldLayoutId id="214748366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6257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70" r:id="rId2"/>
    <p:sldLayoutId id="2147483671" r:id="rId3"/>
    <p:sldLayoutId id="214748367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410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mailto:studentadvice@bishop.ac.uk" TargetMode="Externa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866B0-E0DC-4F87-8E62-F6822AB63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987" y="1827808"/>
            <a:ext cx="5483578" cy="2895193"/>
          </a:xfrm>
        </p:spPr>
        <p:txBody>
          <a:bodyPr/>
          <a:lstStyle/>
          <a:p>
            <a:r>
              <a:rPr lang="en-GB" cap="none" dirty="0"/>
              <a:t>Student Support and Responses to Mental Health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5818FC-089A-4227-BBFC-D742E50AA0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6627" y="5201174"/>
            <a:ext cx="5942299" cy="1138543"/>
          </a:xfrm>
        </p:spPr>
        <p:txBody>
          <a:bodyPr/>
          <a:lstStyle/>
          <a:p>
            <a:r>
              <a:rPr lang="en-GB" sz="2800" cap="none" dirty="0"/>
              <a:t>Phil Davis</a:t>
            </a:r>
          </a:p>
          <a:p>
            <a:r>
              <a:rPr lang="en-GB" sz="2800" cap="none" dirty="0"/>
              <a:t>Head of Student Support</a:t>
            </a:r>
          </a:p>
        </p:txBody>
      </p:sp>
    </p:spTree>
    <p:extLst>
      <p:ext uri="{BB962C8B-B14F-4D97-AF65-F5344CB8AC3E}">
        <p14:creationId xmlns:p14="http://schemas.microsoft.com/office/powerpoint/2010/main" val="1047090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3D880F0-EEF1-4AD8-9243-A8E5A3082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4044" y="569454"/>
            <a:ext cx="6723024" cy="822516"/>
          </a:xfrm>
        </p:spPr>
        <p:txBody>
          <a:bodyPr/>
          <a:lstStyle/>
          <a:p>
            <a:r>
              <a:rPr lang="en-GB" cap="none" dirty="0"/>
              <a:t>Background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17239DC-152E-403D-A10E-F7272BA16DA2}"/>
              </a:ext>
            </a:extLst>
          </p:cNvPr>
          <p:cNvSpPr txBox="1"/>
          <p:nvPr/>
        </p:nvSpPr>
        <p:spPr>
          <a:xfrm>
            <a:off x="4484044" y="3276600"/>
            <a:ext cx="74844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BGU - small HE Provider with Education/Liberal Arts portfolio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Currently around 2,500 students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Widening Participation agenda has been a priority for the University for several years – it currently acts as Lead Provider for the </a:t>
            </a:r>
            <a:r>
              <a:rPr lang="en-GB" dirty="0" err="1"/>
              <a:t>LincHigher</a:t>
            </a:r>
            <a:r>
              <a:rPr lang="en-GB" dirty="0"/>
              <a:t> outreach programme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We have a strong record of recruiting from non-traditional backgrounds. In 21/22 27.5% identify with some form of disability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Since 15/16 we have seen marked increases in mental health related needs</a:t>
            </a:r>
          </a:p>
        </p:txBody>
      </p:sp>
    </p:spTree>
    <p:extLst>
      <p:ext uri="{BB962C8B-B14F-4D97-AF65-F5344CB8AC3E}">
        <p14:creationId xmlns:p14="http://schemas.microsoft.com/office/powerpoint/2010/main" val="3774002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A6962A0-DCA2-4370-95E6-58A125DD94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4044" y="3169257"/>
            <a:ext cx="7392996" cy="360746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Student Advice team – small, multi-disciplinary team delivering multiple services</a:t>
            </a:r>
          </a:p>
          <a:p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Seamless referral to Sessional Counselling delivered by local partner (Park Practise)</a:t>
            </a:r>
          </a:p>
          <a:p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Reliance on referrals to GPs/local NHS mental health teams for specific mental health related support.</a:t>
            </a:r>
          </a:p>
          <a:p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15.3% of students identify with mental health conditions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Cases presenting ‘in crisis’ have had disproportionate effects across the University due to lack of in-house appropriate resource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AAA0ED4-E82A-424D-B76B-4FC654928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/>
              <a:t>Our Context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6741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AAA0ED4-E82A-424D-B76B-4FC654928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4044" y="569454"/>
            <a:ext cx="6690092" cy="822516"/>
          </a:xfrm>
        </p:spPr>
        <p:txBody>
          <a:bodyPr/>
          <a:lstStyle/>
          <a:p>
            <a:r>
              <a:rPr lang="en-GB" dirty="0"/>
              <a:t>S</a:t>
            </a:r>
            <a:r>
              <a:rPr lang="en-GB" cap="none" dirty="0"/>
              <a:t>upport Enhancements</a:t>
            </a:r>
            <a:br>
              <a:rPr lang="en-GB" dirty="0"/>
            </a:br>
            <a:endParaRPr lang="en-GB" dirty="0"/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09533BB8-F552-4399-8ED7-6AD7A2EA8FDC}"/>
              </a:ext>
            </a:extLst>
          </p:cNvPr>
          <p:cNvSpPr txBox="1">
            <a:spLocks/>
          </p:cNvSpPr>
          <p:nvPr/>
        </p:nvSpPr>
        <p:spPr>
          <a:xfrm>
            <a:off x="4484044" y="3429000"/>
            <a:ext cx="7352356" cy="308641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cs typeface="Calibri" panose="020F0502020204030204" pitchFamily="34" charset="0"/>
              </a:rPr>
              <a:t>2018/19 – 2020</a:t>
            </a:r>
          </a:p>
          <a:p>
            <a:pPr marL="263525" indent="-263525"/>
            <a:r>
              <a:rPr lang="en-GB" sz="1800" dirty="0">
                <a:cs typeface="Calibri" panose="020F0502020204030204" pitchFamily="34" charset="0"/>
              </a:rPr>
              <a:t>	</a:t>
            </a:r>
            <a:r>
              <a:rPr lang="en-GB" sz="1800" dirty="0" err="1">
                <a:cs typeface="Calibri" panose="020F0502020204030204" pitchFamily="34" charset="0"/>
              </a:rPr>
              <a:t>TogetherAll</a:t>
            </a:r>
            <a:r>
              <a:rPr lang="en-GB" sz="1800" dirty="0">
                <a:cs typeface="Calibri" panose="020F0502020204030204" pitchFamily="34" charset="0"/>
              </a:rPr>
              <a:t> (formerly Big White Wall)</a:t>
            </a:r>
          </a:p>
          <a:p>
            <a:pPr marL="263525" indent="-263525"/>
            <a:endParaRPr lang="en-GB" sz="1800" dirty="0">
              <a:solidFill>
                <a:srgbClr val="A3CBEE"/>
              </a:solidFill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cs typeface="Calibri" panose="020F0502020204030204" pitchFamily="34" charset="0"/>
              </a:rPr>
              <a:t>2020/21</a:t>
            </a:r>
          </a:p>
          <a:p>
            <a:pPr marL="263525" indent="-263525"/>
            <a:r>
              <a:rPr lang="en-GB" sz="1800" dirty="0">
                <a:cs typeface="Calibri" panose="020F0502020204030204" pitchFamily="34" charset="0"/>
              </a:rPr>
              <a:t>	Endsleigh Wellbeing Package</a:t>
            </a:r>
          </a:p>
          <a:p>
            <a:pPr marL="263525" indent="-263525"/>
            <a:endParaRPr lang="en-GB" sz="1800" dirty="0"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tabLst>
                <a:tab pos="269875" algn="l"/>
              </a:tabLst>
            </a:pPr>
            <a:r>
              <a:rPr lang="en-GB" sz="1800" dirty="0">
                <a:cs typeface="Calibri" panose="020F0502020204030204" pitchFamily="34" charset="0"/>
              </a:rPr>
              <a:t>2021/22</a:t>
            </a:r>
          </a:p>
          <a:p>
            <a:pPr>
              <a:tabLst>
                <a:tab pos="269875" algn="l"/>
              </a:tabLst>
            </a:pPr>
            <a:r>
              <a:rPr lang="en-GB" sz="1800" dirty="0">
                <a:cs typeface="Calibri" panose="020F0502020204030204" pitchFamily="34" charset="0"/>
              </a:rPr>
              <a:t>	Mental Health Adviser</a:t>
            </a:r>
          </a:p>
          <a:p>
            <a:pPr>
              <a:tabLst>
                <a:tab pos="269875" algn="l"/>
              </a:tabLst>
            </a:pPr>
            <a:r>
              <a:rPr lang="en-GB" sz="1800" dirty="0">
                <a:cs typeface="Calibri" panose="020F0502020204030204" pitchFamily="34" charset="0"/>
              </a:rPr>
              <a:t>	Sessional Mental Health Nursing referrals (Thornbury Nursing Services)</a:t>
            </a:r>
          </a:p>
          <a:p>
            <a:pPr>
              <a:tabLst>
                <a:tab pos="269875" algn="l"/>
              </a:tabLst>
            </a:pPr>
            <a:r>
              <a:rPr lang="en-GB" dirty="0">
                <a:cs typeface="Calibri" panose="020F0502020204030204" pitchFamily="34" charset="0"/>
              </a:rPr>
              <a:t>	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412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AAA0ED4-E82A-424D-B76B-4FC654928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4044" y="569454"/>
            <a:ext cx="6690092" cy="822516"/>
          </a:xfrm>
        </p:spPr>
        <p:txBody>
          <a:bodyPr/>
          <a:lstStyle/>
          <a:p>
            <a:r>
              <a:rPr lang="en-GB" dirty="0"/>
              <a:t>O</a:t>
            </a:r>
            <a:r>
              <a:rPr lang="en-GB" cap="none" dirty="0"/>
              <a:t>ther</a:t>
            </a:r>
            <a:r>
              <a:rPr lang="en-GB" dirty="0"/>
              <a:t> </a:t>
            </a:r>
            <a:r>
              <a:rPr lang="en-GB" cap="none" dirty="0"/>
              <a:t>Enhancements</a:t>
            </a:r>
            <a:br>
              <a:rPr lang="en-GB" dirty="0"/>
            </a:br>
            <a:endParaRPr lang="en-GB" dirty="0"/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09533BB8-F552-4399-8ED7-6AD7A2EA8FDC}"/>
              </a:ext>
            </a:extLst>
          </p:cNvPr>
          <p:cNvSpPr txBox="1">
            <a:spLocks/>
          </p:cNvSpPr>
          <p:nvPr/>
        </p:nvSpPr>
        <p:spPr>
          <a:xfrm>
            <a:off x="4484044" y="3429000"/>
            <a:ext cx="7352356" cy="308641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cs typeface="Calibri" panose="020F0502020204030204" pitchFamily="34" charset="0"/>
              </a:rPr>
              <a:t>Wellbeing Week/Wellbeing Wednesdays</a:t>
            </a:r>
          </a:p>
          <a:p>
            <a:pPr>
              <a:tabLst>
                <a:tab pos="263525" algn="l"/>
              </a:tabLst>
            </a:pPr>
            <a:r>
              <a:rPr lang="en-GB" sz="1800" dirty="0">
                <a:cs typeface="Calibri" panose="020F0502020204030204" pitchFamily="34" charset="0"/>
              </a:rPr>
              <a:t>	Programme of events and activities coordinated by Centre for 	Enhancement in Learning and Teaching</a:t>
            </a:r>
          </a:p>
          <a:p>
            <a:pPr>
              <a:tabLst>
                <a:tab pos="263525" algn="l"/>
              </a:tabLst>
            </a:pPr>
            <a:endParaRPr lang="en-GB" sz="1800" dirty="0"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tabLst>
                <a:tab pos="263525" algn="l"/>
              </a:tabLst>
            </a:pPr>
            <a:r>
              <a:rPr lang="en-GB" sz="1800" dirty="0">
                <a:cs typeface="Calibri" panose="020F0502020204030204" pitchFamily="34" charset="0"/>
              </a:rPr>
              <a:t>‘Quiet Spaces’ initiative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263525" algn="l"/>
              </a:tabLst>
            </a:pPr>
            <a:endParaRPr lang="en-GB" sz="1800" dirty="0"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tabLst>
                <a:tab pos="263525" algn="l"/>
              </a:tabLst>
            </a:pPr>
            <a:r>
              <a:rPr lang="en-GB" sz="1800">
                <a:cs typeface="Calibri" panose="020F0502020204030204" pitchFamily="34" charset="0"/>
              </a:rPr>
              <a:t>‘Autism </a:t>
            </a:r>
            <a:r>
              <a:rPr lang="en-GB" sz="1800" dirty="0">
                <a:cs typeface="Calibri" panose="020F0502020204030204" pitchFamily="34" charset="0"/>
              </a:rPr>
              <a:t>Resources and </a:t>
            </a:r>
            <a:r>
              <a:rPr lang="en-GB" sz="1800">
                <a:cs typeface="Calibri" panose="020F0502020204030204" pitchFamily="34" charset="0"/>
              </a:rPr>
              <a:t>Community Hub’ </a:t>
            </a:r>
            <a:r>
              <a:rPr lang="en-GB" sz="1800" dirty="0">
                <a:cs typeface="Calibri" panose="020F0502020204030204" pitchFamily="34" charset="0"/>
              </a:rPr>
              <a:t>– includes transitions blogs from </a:t>
            </a:r>
            <a:r>
              <a:rPr lang="en-GB" sz="1800">
                <a:cs typeface="Calibri" panose="020F0502020204030204" pitchFamily="34" charset="0"/>
              </a:rPr>
              <a:t>autistic students </a:t>
            </a:r>
            <a:endParaRPr lang="en-GB" sz="2600" dirty="0">
              <a:cs typeface="Calibri" panose="020F0502020204030204" pitchFamily="34" charset="0"/>
            </a:endParaRPr>
          </a:p>
          <a:p>
            <a:pPr marL="263525" indent="-263525"/>
            <a:endParaRPr lang="en-GB" sz="1800" dirty="0"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tabLst>
                <a:tab pos="269875" algn="l"/>
              </a:tabLst>
            </a:pPr>
            <a:r>
              <a:rPr lang="en-GB" sz="1800" dirty="0">
                <a:cs typeface="Calibri" panose="020F0502020204030204" pitchFamily="34" charset="0"/>
              </a:rPr>
              <a:t>University Mental Health Charter</a:t>
            </a:r>
          </a:p>
          <a:p>
            <a:pPr>
              <a:tabLst>
                <a:tab pos="269875" algn="l"/>
              </a:tabLst>
            </a:pPr>
            <a:r>
              <a:rPr lang="en-GB" sz="1800" dirty="0">
                <a:cs typeface="Calibri" panose="020F0502020204030204" pitchFamily="34" charset="0"/>
              </a:rPr>
              <a:t>	BGU has joined scheme and work is under development</a:t>
            </a:r>
          </a:p>
          <a:p>
            <a:pPr>
              <a:tabLst>
                <a:tab pos="269875" algn="l"/>
              </a:tabLst>
            </a:pPr>
            <a:r>
              <a:rPr lang="en-GB" dirty="0">
                <a:cs typeface="Calibri" panose="020F0502020204030204" pitchFamily="34" charset="0"/>
              </a:rPr>
              <a:t>	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8415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AAA0ED4-E82A-424D-B76B-4FC654928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4044" y="569454"/>
            <a:ext cx="6690092" cy="822516"/>
          </a:xfrm>
        </p:spPr>
        <p:txBody>
          <a:bodyPr/>
          <a:lstStyle/>
          <a:p>
            <a:r>
              <a:rPr lang="en-GB" cap="none" dirty="0" err="1"/>
              <a:t>OfS</a:t>
            </a:r>
            <a:r>
              <a:rPr lang="en-GB" cap="none" dirty="0"/>
              <a:t> Project</a:t>
            </a:r>
            <a:br>
              <a:rPr lang="en-GB" dirty="0"/>
            </a:br>
            <a:endParaRPr lang="en-GB" dirty="0"/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09533BB8-F552-4399-8ED7-6AD7A2EA8FDC}"/>
              </a:ext>
            </a:extLst>
          </p:cNvPr>
          <p:cNvSpPr txBox="1">
            <a:spLocks/>
          </p:cNvSpPr>
          <p:nvPr/>
        </p:nvSpPr>
        <p:spPr>
          <a:xfrm>
            <a:off x="4484044" y="3429000"/>
            <a:ext cx="6945955" cy="308641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cs typeface="Calibri" panose="020F0502020204030204" pitchFamily="34" charset="0"/>
              </a:rPr>
              <a:t>Digital Enhancements:</a:t>
            </a:r>
          </a:p>
          <a:p>
            <a:pPr marL="971550" lvl="1" indent="-285750"/>
            <a:r>
              <a:rPr lang="en-GB" sz="1800" dirty="0">
                <a:cs typeface="Calibri" panose="020F0502020204030204" pitchFamily="34" charset="0"/>
              </a:rPr>
              <a:t>Plan to develop/roll out ‘My Day’ Template</a:t>
            </a:r>
          </a:p>
          <a:p>
            <a:pPr marL="971550" lvl="1" indent="-285750"/>
            <a:r>
              <a:rPr lang="en-GB" sz="1800" dirty="0">
                <a:cs typeface="Calibri" panose="020F0502020204030204" pitchFamily="34" charset="0"/>
              </a:rPr>
              <a:t>Hosting resources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A3CBEE"/>
              </a:solidFill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Outreach</a:t>
            </a:r>
          </a:p>
          <a:p>
            <a:pPr marL="971550" lvl="1" indent="-285750"/>
            <a:r>
              <a:rPr lang="en-GB" sz="1800" dirty="0"/>
              <a:t>Mental Health Adviser liaison with BGU departments and academic teams</a:t>
            </a:r>
          </a:p>
          <a:p>
            <a:pPr marL="971550" lvl="1" indent="-285750"/>
            <a:r>
              <a:rPr lang="en-GB" sz="1800" dirty="0"/>
              <a:t>Engagement with local NHS services, fostering links</a:t>
            </a:r>
          </a:p>
          <a:p>
            <a:pPr marL="971550" lvl="1" indent="-285750"/>
            <a:r>
              <a:rPr lang="en-GB" sz="1800" dirty="0"/>
              <a:t>Developing additional resources</a:t>
            </a:r>
          </a:p>
        </p:txBody>
      </p:sp>
    </p:spTree>
    <p:extLst>
      <p:ext uri="{BB962C8B-B14F-4D97-AF65-F5344CB8AC3E}">
        <p14:creationId xmlns:p14="http://schemas.microsoft.com/office/powerpoint/2010/main" val="238168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AF377-3C63-48EA-B893-DECBCAD28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FUTURE PLANS</a:t>
            </a:r>
            <a:br>
              <a:rPr lang="en-GB" dirty="0"/>
            </a:b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D8D2CD-9F7F-4A2C-B4B1-C1826F65CC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6627" y="2680421"/>
            <a:ext cx="4405313" cy="266020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cs typeface="Calibri" panose="020F0502020204030204" pitchFamily="34" charset="0"/>
              </a:rPr>
              <a:t>Develop/strengthen links with local NHS</a:t>
            </a:r>
          </a:p>
          <a:p>
            <a:endParaRPr lang="en-GB" dirty="0"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cs typeface="Calibri" panose="020F0502020204030204" pitchFamily="34" charset="0"/>
              </a:rPr>
              <a:t>Promote University-wide knowledge of referral pathways</a:t>
            </a:r>
          </a:p>
          <a:p>
            <a:endParaRPr lang="en-GB" dirty="0"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cs typeface="Calibri" panose="020F0502020204030204" pitchFamily="34" charset="0"/>
              </a:rPr>
              <a:t>Expand self-help resources making them timely in respect of current trends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cs typeface="Calibri" panose="020F0502020204030204" pitchFamily="34" charset="0"/>
              </a:rPr>
              <a:t>Increase student engagement/awareness of support:</a:t>
            </a:r>
          </a:p>
          <a:p>
            <a:pPr marL="971550" lvl="1" indent="-285750"/>
            <a:r>
              <a:rPr lang="en-GB" sz="1800" dirty="0">
                <a:solidFill>
                  <a:schemeClr val="bg1"/>
                </a:solidFill>
                <a:cs typeface="Calibri" panose="020F0502020204030204" pitchFamily="34" charset="0"/>
              </a:rPr>
              <a:t>Group Workshops</a:t>
            </a:r>
          </a:p>
          <a:p>
            <a:pPr marL="971550" lvl="1" indent="-285750"/>
            <a:r>
              <a:rPr lang="en-GB" sz="1800" dirty="0">
                <a:solidFill>
                  <a:schemeClr val="bg1"/>
                </a:solidFill>
                <a:cs typeface="Calibri" panose="020F0502020204030204" pitchFamily="34" charset="0"/>
              </a:rPr>
              <a:t>Peer-to-peer support</a:t>
            </a:r>
          </a:p>
          <a:p>
            <a:pPr marL="971550" lvl="1" indent="-285750"/>
            <a:r>
              <a:rPr lang="en-GB" sz="1800" dirty="0">
                <a:solidFill>
                  <a:schemeClr val="bg1"/>
                </a:solidFill>
                <a:cs typeface="Calibri" panose="020F0502020204030204" pitchFamily="34" charset="0"/>
              </a:rPr>
              <a:t>Involve SU and Chaplaincy</a:t>
            </a:r>
          </a:p>
          <a:p>
            <a:pPr marL="971550" lvl="1" indent="-285750"/>
            <a:endParaRPr lang="en-GB" dirty="0">
              <a:cs typeface="Calibri" panose="020F0502020204030204" pitchFamily="34" charset="0"/>
            </a:endParaRPr>
          </a:p>
          <a:p>
            <a:endParaRPr lang="en-GB" dirty="0">
              <a:cs typeface="Calibri" panose="020F0502020204030204" pitchFamily="34" charset="0"/>
            </a:endParaRPr>
          </a:p>
          <a:p>
            <a:endParaRPr lang="en-GB" dirty="0">
              <a:cs typeface="Calibri" panose="020F0502020204030204" pitchFamily="34" charset="0"/>
            </a:endParaRPr>
          </a:p>
          <a:p>
            <a:r>
              <a:rPr lang="en-GB" dirty="0">
                <a:cs typeface="Calibri" panose="020F0502020204030204" pitchFamily="34" charset="0"/>
              </a:rPr>
              <a:t> </a:t>
            </a:r>
            <a:endParaRPr lang="en-GB" sz="1600" dirty="0">
              <a:cs typeface="Calibri" panose="020F0502020204030204" pitchFamily="34" charset="0"/>
            </a:endParaRPr>
          </a:p>
          <a:p>
            <a:endParaRPr lang="en-GB" dirty="0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55AC0897-070C-499F-AE5D-B1A2C16A8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290" y="792480"/>
            <a:ext cx="1953544" cy="2763520"/>
          </a:xfrm>
          <a:prstGeom prst="rect">
            <a:avLst/>
          </a:prstGeom>
        </p:spPr>
      </p:pic>
      <p:pic>
        <p:nvPicPr>
          <p:cNvPr id="6" name="Picture 5" descr="A picture containing text, plant, grass&#10;&#10;Description automatically generated">
            <a:extLst>
              <a:ext uri="{FF2B5EF4-FFF2-40B4-BE49-F238E27FC236}">
                <a16:creationId xmlns:a16="http://schemas.microsoft.com/office/drawing/2014/main" id="{AE447517-199B-4167-B28F-06BE7C589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3617" y="792480"/>
            <a:ext cx="1953809" cy="2763520"/>
          </a:xfrm>
          <a:prstGeom prst="rect">
            <a:avLst/>
          </a:prstGeom>
        </p:spPr>
      </p:pic>
      <p:pic>
        <p:nvPicPr>
          <p:cNvPr id="8" name="Picture 7" descr="A picture containing text, outdoor, nature, rock&#10;&#10;Description automatically generated">
            <a:extLst>
              <a:ext uri="{FF2B5EF4-FFF2-40B4-BE49-F238E27FC236}">
                <a16:creationId xmlns:a16="http://schemas.microsoft.com/office/drawing/2014/main" id="{CC614E6C-EA85-4C71-95C0-85AB658866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8290" y="3848470"/>
            <a:ext cx="1953544" cy="2763520"/>
          </a:xfrm>
          <a:prstGeom prst="rect">
            <a:avLst/>
          </a:prstGeom>
        </p:spPr>
      </p:pic>
      <p:pic>
        <p:nvPicPr>
          <p:cNvPr id="10" name="Picture 9" descr="A field of yellow flowers&#10;&#10;Description automatically generated">
            <a:extLst>
              <a:ext uri="{FF2B5EF4-FFF2-40B4-BE49-F238E27FC236}">
                <a16:creationId xmlns:a16="http://schemas.microsoft.com/office/drawing/2014/main" id="{2FBD535F-8EA0-4684-A965-9C71131DEA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3617" y="3848470"/>
            <a:ext cx="1953544" cy="276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630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AF377-3C63-48EA-B893-DECBCAD28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158" y="1584411"/>
            <a:ext cx="4631903" cy="662543"/>
          </a:xfrm>
        </p:spPr>
        <p:txBody>
          <a:bodyPr/>
          <a:lstStyle/>
          <a:p>
            <a:pPr algn="ctr">
              <a:lnSpc>
                <a:spcPts val="6000"/>
              </a:lnSpc>
              <a:defRPr/>
            </a:pPr>
            <a:r>
              <a:rPr lang="en-GB" spc="-150" dirty="0">
                <a:latin typeface="Calibri" panose="020F0502020204030204" pitchFamily="34" charset="0"/>
                <a:cs typeface="Calibri" panose="020F0502020204030204" pitchFamily="34" charset="0"/>
              </a:rPr>
              <a:t>BGU Student Advice Team</a:t>
            </a:r>
            <a:endParaRPr lang="en-US" altLang="en-US" spc="-1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D8D2CD-9F7F-4A2C-B4B1-C1826F65CC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2587" y="2628586"/>
            <a:ext cx="4405313" cy="3723095"/>
          </a:xfrm>
        </p:spPr>
        <p:txBody>
          <a:bodyPr/>
          <a:lstStyle/>
          <a:p>
            <a:r>
              <a:rPr lang="en-GB" dirty="0">
                <a:cs typeface="Calibri" panose="020F0502020204030204" pitchFamily="34" charset="0"/>
              </a:rPr>
              <a:t>Contact us:</a:t>
            </a:r>
          </a:p>
          <a:p>
            <a:endParaRPr lang="en-GB" dirty="0">
              <a:cs typeface="Calibri" panose="020F0502020204030204" pitchFamily="34" charset="0"/>
            </a:endParaRPr>
          </a:p>
          <a:p>
            <a:r>
              <a:rPr lang="en-GB" dirty="0">
                <a:cs typeface="Calibri" panose="020F0502020204030204" pitchFamily="34" charset="0"/>
              </a:rPr>
              <a:t>Monday to Thursday 8:30am to 5pm</a:t>
            </a:r>
          </a:p>
          <a:p>
            <a:r>
              <a:rPr lang="en-GB" dirty="0">
                <a:cs typeface="Calibri" panose="020F0502020204030204" pitchFamily="34" charset="0"/>
              </a:rPr>
              <a:t>Friday 8:30am to 4.30pm</a:t>
            </a:r>
          </a:p>
          <a:p>
            <a:endParaRPr lang="en-GB" dirty="0">
              <a:cs typeface="Calibri" panose="020F0502020204030204" pitchFamily="34" charset="0"/>
            </a:endParaRPr>
          </a:p>
          <a:p>
            <a:r>
              <a:rPr lang="en-GB" dirty="0">
                <a:cs typeface="Calibri" panose="020F0502020204030204" pitchFamily="34" charset="0"/>
              </a:rPr>
              <a:t>Email: </a:t>
            </a:r>
            <a:r>
              <a:rPr lang="en-GB" dirty="0"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studentadvice@bishop.ac.uk</a:t>
            </a:r>
            <a:endParaRPr lang="en-GB" dirty="0">
              <a:cs typeface="Calibri" panose="020F0502020204030204" pitchFamily="34" charset="0"/>
            </a:endParaRPr>
          </a:p>
          <a:p>
            <a:r>
              <a:rPr lang="en-GB" dirty="0">
                <a:cs typeface="Calibri" panose="020F0502020204030204" pitchFamily="34" charset="0"/>
              </a:rPr>
              <a:t>Phone: 01522 583600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0855385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2" id="{A992E1F1-E59C-8449-B0DB-E13B642E15F0}" vid="{C496038E-C9F1-0944-A9D3-6823D73BF407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xt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2" id="{A992E1F1-E59C-8449-B0DB-E13B642E15F0}" vid="{E117791C-6A35-694A-AFA3-3796565D24DF}"/>
    </a:ext>
  </a:extLst>
</a:theme>
</file>

<file path=ppt/theme/theme4.xml><?xml version="1.0" encoding="utf-8"?>
<a:theme xmlns:a="http://schemas.openxmlformats.org/drawingml/2006/main" name="Misc. Layout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2" id="{A992E1F1-E59C-8449-B0DB-E13B642E15F0}" vid="{B658CA81-9977-0B4C-9555-60FE31B4D606}"/>
    </a:ext>
  </a:extLst>
</a:theme>
</file>

<file path=ppt/theme/theme5.xml><?xml version="1.0" encoding="utf-8"?>
<a:theme xmlns:a="http://schemas.openxmlformats.org/drawingml/2006/main" name="Quotes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2" id="{A992E1F1-E59C-8449-B0DB-E13B642E15F0}" vid="{583D0081-AF32-1541-B847-C1E716C5C967}"/>
    </a:ext>
  </a:extLst>
</a:theme>
</file>

<file path=ppt/theme/theme6.xml><?xml version="1.0" encoding="utf-8"?>
<a:theme xmlns:a="http://schemas.openxmlformats.org/drawingml/2006/main" name="End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2" id="{A992E1F1-E59C-8449-B0DB-E13B642E15F0}" vid="{7C46043D-F2C7-EE46-9E9F-E66C0815A95E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f06de96-ae79-4a70-b50a-bba7a466bbff">
      <UserInfo>
        <DisplayName/>
        <AccountId xsi:nil="true"/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B6DD0A4C9C7B4891100F80D413CF01" ma:contentTypeVersion="13" ma:contentTypeDescription="Create a new document." ma:contentTypeScope="" ma:versionID="4b8fae3dacb80bd3a693fef186e52f33">
  <xsd:schema xmlns:xsd="http://www.w3.org/2001/XMLSchema" xmlns:xs="http://www.w3.org/2001/XMLSchema" xmlns:p="http://schemas.microsoft.com/office/2006/metadata/properties" xmlns:ns2="5f06de96-ae79-4a70-b50a-bba7a466bbff" xmlns:ns3="39ed83f1-7725-4d51-81dc-c4c8a667c93a" targetNamespace="http://schemas.microsoft.com/office/2006/metadata/properties" ma:root="true" ma:fieldsID="1b22cc2b19596d432b87a66d664cab0d" ns2:_="" ns3:_="">
    <xsd:import namespace="5f06de96-ae79-4a70-b50a-bba7a466bbff"/>
    <xsd:import namespace="39ed83f1-7725-4d51-81dc-c4c8a667c9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SharedWithUser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06de96-ae79-4a70-b50a-bba7a466bb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SharedWithUsers" ma:index="10" nillable="true" ma:displayName="Shared With" ma:list="UserInfo" ma:SearchPeopleOnly="false" ma:internalName="SharedWithUsers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ed83f1-7725-4d51-81dc-c4c8a667c93a" elementFormDefault="qualified">
    <xsd:import namespace="http://schemas.microsoft.com/office/2006/documentManagement/types"/>
    <xsd:import namespace="http://schemas.microsoft.com/office/infopath/2007/PartnerControls"/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A11637C-A987-4A25-B01D-0ED1F55E1AD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AA71CCF-D2F5-4554-8CC1-010789C43B47}">
  <ds:schemaRefs>
    <ds:schemaRef ds:uri="http://www.w3.org/XML/1998/namespace"/>
    <ds:schemaRef ds:uri="http://purl.org/dc/dcmitype/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purl.org/dc/terms/"/>
    <ds:schemaRef ds:uri="5f06de96-ae79-4a70-b50a-bba7a466bbff"/>
    <ds:schemaRef ds:uri="http://schemas.microsoft.com/office/infopath/2007/PartnerControls"/>
    <ds:schemaRef ds:uri="http://schemas.microsoft.com/office/2006/metadata/properties"/>
    <ds:schemaRef ds:uri="39ed83f1-7725-4d51-81dc-c4c8a667c93a"/>
  </ds:schemaRefs>
</ds:datastoreItem>
</file>

<file path=customXml/itemProps3.xml><?xml version="1.0" encoding="utf-8"?>
<ds:datastoreItem xmlns:ds="http://schemas.openxmlformats.org/officeDocument/2006/customXml" ds:itemID="{D45E3785-9DC0-4E08-A465-68C8E90DDC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f06de96-ae79-4a70-b50a-bba7a466bbff"/>
    <ds:schemaRef ds:uri="39ed83f1-7725-4d51-81dc-c4c8a667c93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361</TotalTime>
  <Words>371</Words>
  <Application>Microsoft Office PowerPoint</Application>
  <PresentationFormat>Widescreen</PresentationFormat>
  <Paragraphs>77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Calibri</vt:lpstr>
      <vt:lpstr>Arial Black</vt:lpstr>
      <vt:lpstr>Arial</vt:lpstr>
      <vt:lpstr>Calibri Light</vt:lpstr>
      <vt:lpstr>Title Slides</vt:lpstr>
      <vt:lpstr>Custom Design</vt:lpstr>
      <vt:lpstr>Text Slides</vt:lpstr>
      <vt:lpstr>Misc. Layout Slides</vt:lpstr>
      <vt:lpstr>Quotes Slides</vt:lpstr>
      <vt:lpstr>End Slides</vt:lpstr>
      <vt:lpstr>Student Support and Responses to Mental Health</vt:lpstr>
      <vt:lpstr>Background</vt:lpstr>
      <vt:lpstr>Our Context </vt:lpstr>
      <vt:lpstr>Support Enhancements </vt:lpstr>
      <vt:lpstr>Other Enhancements </vt:lpstr>
      <vt:lpstr>OfS Project </vt:lpstr>
      <vt:lpstr>FUTURE PLANS </vt:lpstr>
      <vt:lpstr>BGU Student Advice Team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Jacqueline Davison</dc:creator>
  <cp:keywords/>
  <dc:description/>
  <cp:lastModifiedBy>Phil Davis</cp:lastModifiedBy>
  <cp:revision>15</cp:revision>
  <dcterms:created xsi:type="dcterms:W3CDTF">2021-03-23T14:12:46Z</dcterms:created>
  <dcterms:modified xsi:type="dcterms:W3CDTF">2022-02-28T16:51:12Z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0x0101001EB6DD0A4C9C7B4891100F80D413CF01</vt:lpwstr>
  </property>
</Properties>
</file>